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wmv" ContentType="video/x-ms-wm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24"/>
  </p:notesMasterIdLst>
  <p:handoutMasterIdLst>
    <p:handoutMasterId r:id="rId25"/>
  </p:handoutMasterIdLst>
  <p:sldIdLst>
    <p:sldId id="289" r:id="rId2"/>
    <p:sldId id="296" r:id="rId3"/>
    <p:sldId id="333" r:id="rId4"/>
    <p:sldId id="312" r:id="rId5"/>
    <p:sldId id="334" r:id="rId6"/>
    <p:sldId id="310" r:id="rId7"/>
    <p:sldId id="311" r:id="rId8"/>
    <p:sldId id="323" r:id="rId9"/>
    <p:sldId id="327" r:id="rId10"/>
    <p:sldId id="328" r:id="rId11"/>
    <p:sldId id="326" r:id="rId12"/>
    <p:sldId id="335" r:id="rId13"/>
    <p:sldId id="320" r:id="rId14"/>
    <p:sldId id="325" r:id="rId15"/>
    <p:sldId id="340" r:id="rId16"/>
    <p:sldId id="324" r:id="rId17"/>
    <p:sldId id="329" r:id="rId18"/>
    <p:sldId id="336" r:id="rId19"/>
    <p:sldId id="341" r:id="rId20"/>
    <p:sldId id="337" r:id="rId21"/>
    <p:sldId id="330" r:id="rId22"/>
    <p:sldId id="290" r:id="rId23"/>
  </p:sldIdLst>
  <p:sldSz cx="9144000" cy="6858000" type="screen4x3"/>
  <p:notesSz cx="6888163" cy="10020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38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527">
          <p15:clr>
            <a:srgbClr val="A4A3A4"/>
          </p15:clr>
        </p15:guide>
        <p15:guide id="4" orient="horz" pos="1207">
          <p15:clr>
            <a:srgbClr val="A4A3A4"/>
          </p15:clr>
        </p15:guide>
        <p15:guide id="5" orient="horz" pos="709">
          <p15:clr>
            <a:srgbClr val="A4A3A4"/>
          </p15:clr>
        </p15:guide>
        <p15:guide id="6" orient="horz" pos="595">
          <p15:clr>
            <a:srgbClr val="A4A3A4"/>
          </p15:clr>
        </p15:guide>
        <p15:guide id="7" pos="222">
          <p15:clr>
            <a:srgbClr val="A4A3A4"/>
          </p15:clr>
        </p15:guide>
        <p15:guide id="8" pos="2880">
          <p15:clr>
            <a:srgbClr val="A4A3A4"/>
          </p15:clr>
        </p15:guide>
        <p15:guide id="9" pos="55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3932"/>
    <a:srgbClr val="215787"/>
    <a:srgbClr val="EBE9E1"/>
    <a:srgbClr val="DDDACD"/>
    <a:srgbClr val="C9DBE9"/>
    <a:srgbClr val="72A1C7"/>
    <a:srgbClr val="A8D8D2"/>
    <a:srgbClr val="AAA282"/>
    <a:srgbClr val="E77400"/>
    <a:srgbClr val="5CB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淡色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テーマ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テーマ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淡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淡色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テーマ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淡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濃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間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間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テーマ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淡色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テーマ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テーマ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03447BB-5D67-496B-8E87-E561075AD55C}" styleName="濃色 1 - アクセント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濃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淡色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間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中間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8" autoAdjust="0"/>
    <p:restoredTop sz="94660"/>
  </p:normalViewPr>
  <p:slideViewPr>
    <p:cSldViewPr snapToObjects="1" showGuides="1">
      <p:cViewPr varScale="1">
        <p:scale>
          <a:sx n="111" d="100"/>
          <a:sy n="111" d="100"/>
        </p:scale>
        <p:origin x="-1890" y="-72"/>
      </p:cViewPr>
      <p:guideLst>
        <p:guide orient="horz" pos="3838"/>
        <p:guide orient="horz" pos="2160"/>
        <p:guide orient="horz" pos="527"/>
        <p:guide orient="horz" pos="1207"/>
        <p:guide orient="horz" pos="709"/>
        <p:guide orient="horz" pos="595"/>
        <p:guide pos="222"/>
        <p:guide pos="2880"/>
        <p:guide pos="55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49" d="100"/>
          <a:sy n="49" d="100"/>
        </p:scale>
        <p:origin x="-2958" y="-108"/>
      </p:cViewPr>
      <p:guideLst>
        <p:guide orient="horz" pos="3156"/>
        <p:guide pos="217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755C38B-62F8-4B48-9B1A-66811AD2B347}" type="datetimeFigureOut">
              <a:rPr kumimoji="1" lang="ja-JP" altLang="en-US" smtClean="0"/>
              <a:t>2017/5/9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2F446E8-9179-4731-8E2B-D550A5F03E7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5727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ＭＳ Ｐゴシック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2" y="0"/>
            <a:ext cx="2984871" cy="50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ＭＳ Ｐゴシック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 smtClean="0"/>
              <a:t>マスタ</a:t>
            </a:r>
            <a:r>
              <a:rPr lang="en-US" altLang="ja-JP" noProof="0" dirty="0" smtClean="0"/>
              <a:t> </a:t>
            </a:r>
            <a:r>
              <a:rPr lang="ja-JP" altLang="en-US" noProof="0" dirty="0" smtClean="0"/>
              <a:t>テキストの書式設定</a:t>
            </a:r>
            <a:endParaRPr lang="en-US" altLang="ja-JP" noProof="0" dirty="0" smtClean="0"/>
          </a:p>
          <a:p>
            <a:pPr lvl="1"/>
            <a:r>
              <a:rPr lang="ja-JP" altLang="en-US" noProof="0" dirty="0" smtClean="0"/>
              <a:t>第</a:t>
            </a:r>
            <a:r>
              <a:rPr lang="en-US" altLang="ja-JP" noProof="0" dirty="0" smtClean="0"/>
              <a:t> 2 </a:t>
            </a:r>
            <a:r>
              <a:rPr lang="ja-JP" altLang="en-US" noProof="0" dirty="0" smtClean="0"/>
              <a:t>レベル</a:t>
            </a:r>
            <a:endParaRPr lang="en-US" altLang="ja-JP" noProof="0" dirty="0" smtClean="0"/>
          </a:p>
          <a:p>
            <a:pPr lvl="2"/>
            <a:r>
              <a:rPr lang="ja-JP" altLang="en-US" noProof="0" dirty="0" smtClean="0"/>
              <a:t>第</a:t>
            </a:r>
            <a:r>
              <a:rPr lang="en-US" altLang="ja-JP" noProof="0" dirty="0" smtClean="0"/>
              <a:t> 3 </a:t>
            </a:r>
            <a:r>
              <a:rPr lang="ja-JP" altLang="en-US" noProof="0" dirty="0" smtClean="0"/>
              <a:t>レベル</a:t>
            </a:r>
            <a:endParaRPr lang="en-US" altLang="ja-JP" noProof="0" dirty="0" smtClean="0"/>
          </a:p>
          <a:p>
            <a:pPr lvl="3"/>
            <a:r>
              <a:rPr lang="ja-JP" altLang="en-US" noProof="0" dirty="0" smtClean="0"/>
              <a:t>第</a:t>
            </a:r>
            <a:r>
              <a:rPr lang="en-US" altLang="ja-JP" noProof="0" dirty="0" smtClean="0"/>
              <a:t> 4 </a:t>
            </a:r>
            <a:r>
              <a:rPr lang="ja-JP" altLang="en-US" noProof="0" dirty="0" smtClean="0"/>
              <a:t>レベル</a:t>
            </a:r>
            <a:endParaRPr lang="en-US" altLang="ja-JP" noProof="0" dirty="0" smtClean="0"/>
          </a:p>
          <a:p>
            <a:pPr lvl="4"/>
            <a:r>
              <a:rPr lang="ja-JP" altLang="en-US" noProof="0" dirty="0" smtClean="0"/>
              <a:t>第</a:t>
            </a:r>
            <a:r>
              <a:rPr lang="en-US" altLang="ja-JP" noProof="0" dirty="0" smtClean="0"/>
              <a:t> 5 </a:t>
            </a:r>
            <a:r>
              <a:rPr lang="ja-JP" altLang="en-US" noProof="0" dirty="0" smtClean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285"/>
            <a:ext cx="2984871" cy="50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ＭＳ Ｐゴシック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B44E35B6-1C1D-4D4D-B127-5DCF159EC4A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99457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/>
        <a:ea typeface="ＭＳ Ｐゴシック" charset="0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 HMF125…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E35B6-1C1D-4D4D-B127-5DCF159EC4AE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408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Manual valve design project stopped,</a:t>
            </a:r>
            <a:r>
              <a:rPr lang="en-GB" baseline="0" dirty="0" smtClean="0"/>
              <a:t> waiting for more market data.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E35B6-1C1D-4D4D-B127-5DCF159EC4AE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88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342373" y="1304925"/>
            <a:ext cx="7453370" cy="8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lang="ja-JP" altLang="en-US" sz="2000" b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 fontAlgn="auto">
              <a:spcAft>
                <a:spcPts val="0"/>
              </a:spcAft>
            </a:pPr>
            <a:r>
              <a:rPr kumimoji="1" lang="en-US" altLang="ja-JP" dirty="0" smtClean="0"/>
              <a:t>Subtitle</a:t>
            </a:r>
            <a:endParaRPr kumimoji="1" lang="ja-JP" altLang="en-US" dirty="0"/>
          </a:p>
        </p:txBody>
      </p:sp>
      <p:sp>
        <p:nvSpPr>
          <p:cNvPr id="14" name="タイトル 13"/>
          <p:cNvSpPr>
            <a:spLocks noGrp="1"/>
          </p:cNvSpPr>
          <p:nvPr>
            <p:ph type="title" hasCustomPrompt="1"/>
          </p:nvPr>
        </p:nvSpPr>
        <p:spPr>
          <a:xfrm>
            <a:off x="351223" y="2276475"/>
            <a:ext cx="6779830" cy="11318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lang="ja-JP" altLang="en-US" sz="3200" b="1">
                <a:solidFill>
                  <a:schemeClr val="tx2"/>
                </a:solidFill>
                <a:latin typeface="+mj-lt"/>
                <a:ea typeface="+mj-ea"/>
                <a:cs typeface="HGP創英角ｺﾞｼｯｸUB" pitchFamily="50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kumimoji="1" lang="en-US" altLang="ja-JP" dirty="0" smtClean="0"/>
              <a:t>Title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0" hasCustomPrompt="1"/>
          </p:nvPr>
        </p:nvSpPr>
        <p:spPr>
          <a:xfrm>
            <a:off x="351693" y="3681462"/>
            <a:ext cx="4147038" cy="1620000"/>
          </a:xfrm>
          <a:prstGeom prst="rect">
            <a:avLst/>
          </a:prstGeom>
        </p:spPr>
        <p:txBody>
          <a:bodyPr lIns="0" rIns="0" anchor="t"/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YYYY/MM/DD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744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4"/>
            <a:ext cx="9144000" cy="980731"/>
          </a:xfrm>
          <a:prstGeom prst="rect">
            <a:avLst/>
          </a:prstGeom>
          <a:solidFill>
            <a:srgbClr val="C9D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en-GB" sz="1600" b="0" smtClean="0">
              <a:solidFill>
                <a:schemeClr val="tx2"/>
              </a:solidFill>
            </a:endParaRPr>
          </a:p>
        </p:txBody>
      </p:sp>
      <p:sp>
        <p:nvSpPr>
          <p:cNvPr id="6" name="Right Triangle 5"/>
          <p:cNvSpPr/>
          <p:nvPr userDrawn="1"/>
        </p:nvSpPr>
        <p:spPr>
          <a:xfrm flipH="1">
            <a:off x="5256075" y="1"/>
            <a:ext cx="3686395" cy="6525344"/>
          </a:xfrm>
          <a:prstGeom prst="rtTriangle">
            <a:avLst/>
          </a:prstGeom>
          <a:solidFill>
            <a:srgbClr val="EBE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en-GB" sz="1600" b="0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942470" y="1"/>
            <a:ext cx="201530" cy="6525343"/>
          </a:xfrm>
          <a:prstGeom prst="rect">
            <a:avLst/>
          </a:prstGeom>
          <a:solidFill>
            <a:srgbClr val="EBE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en-GB" sz="1600" b="0" smtClean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942470" y="1"/>
            <a:ext cx="201530" cy="980725"/>
          </a:xfrm>
          <a:prstGeom prst="rect">
            <a:avLst/>
          </a:prstGeom>
          <a:solidFill>
            <a:srgbClr val="DDD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en-GB" sz="1600" b="0" smtClean="0">
              <a:solidFill>
                <a:schemeClr val="tx2"/>
              </a:solidFill>
            </a:endParaRPr>
          </a:p>
        </p:txBody>
      </p:sp>
      <p:sp>
        <p:nvSpPr>
          <p:cNvPr id="16" name="Right Triangle 15"/>
          <p:cNvSpPr/>
          <p:nvPr userDrawn="1"/>
        </p:nvSpPr>
        <p:spPr>
          <a:xfrm flipH="1">
            <a:off x="8388419" y="-5"/>
            <a:ext cx="554050" cy="980732"/>
          </a:xfrm>
          <a:prstGeom prst="rtTriangle">
            <a:avLst/>
          </a:prstGeom>
          <a:solidFill>
            <a:srgbClr val="DDD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en-GB" sz="1600" b="0" smtClean="0">
              <a:solidFill>
                <a:schemeClr val="tx2"/>
              </a:solidFill>
            </a:endParaRPr>
          </a:p>
        </p:txBody>
      </p:sp>
      <p:sp>
        <p:nvSpPr>
          <p:cNvPr id="18" name="Right Triangle 17"/>
          <p:cNvSpPr/>
          <p:nvPr userDrawn="1"/>
        </p:nvSpPr>
        <p:spPr>
          <a:xfrm flipV="1">
            <a:off x="1700675" y="-4072"/>
            <a:ext cx="576064" cy="984798"/>
          </a:xfrm>
          <a:prstGeom prst="rtTriangle">
            <a:avLst/>
          </a:prstGeom>
          <a:solidFill>
            <a:srgbClr val="A8D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en-GB" sz="1600" b="0" smtClean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492988" y="2"/>
            <a:ext cx="201530" cy="980725"/>
          </a:xfrm>
          <a:prstGeom prst="rect">
            <a:avLst/>
          </a:prstGeom>
          <a:solidFill>
            <a:srgbClr val="A8D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en-GB" sz="1600" b="0" smtClean="0">
              <a:solidFill>
                <a:schemeClr val="tx2"/>
              </a:solidFill>
            </a:endParaRPr>
          </a:p>
        </p:txBody>
      </p:sp>
      <p:sp>
        <p:nvSpPr>
          <p:cNvPr id="15" name="Right Triangle 14"/>
          <p:cNvSpPr/>
          <p:nvPr userDrawn="1"/>
        </p:nvSpPr>
        <p:spPr>
          <a:xfrm flipV="1">
            <a:off x="1619672" y="-5"/>
            <a:ext cx="576064" cy="984798"/>
          </a:xfrm>
          <a:prstGeom prst="rtTriangle">
            <a:avLst/>
          </a:prstGeom>
          <a:solidFill>
            <a:srgbClr val="72A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en-GB" sz="1600" b="0" smtClean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4068"/>
            <a:ext cx="1619670" cy="980725"/>
          </a:xfrm>
          <a:prstGeom prst="rect">
            <a:avLst/>
          </a:prstGeom>
          <a:solidFill>
            <a:srgbClr val="72A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en-GB" sz="1600" b="0" smtClean="0">
              <a:solidFill>
                <a:schemeClr val="tx2"/>
              </a:solidFill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>
            <a:off x="7435444" y="3501008"/>
            <a:ext cx="1708553" cy="3024336"/>
          </a:xfrm>
          <a:prstGeom prst="rtTriangle">
            <a:avLst/>
          </a:prstGeom>
          <a:solidFill>
            <a:srgbClr val="A8D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en-GB" sz="1600" b="0" smtClean="0">
              <a:solidFill>
                <a:schemeClr val="tx2"/>
              </a:solidFill>
            </a:endParaRPr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7512417" y="3637258"/>
            <a:ext cx="1631581" cy="2888086"/>
          </a:xfrm>
          <a:prstGeom prst="rtTriangle">
            <a:avLst/>
          </a:prstGeom>
          <a:solidFill>
            <a:srgbClr val="72A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en-GB" sz="1600" b="0" smtClean="0">
              <a:solidFill>
                <a:schemeClr val="tx2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 smtClean="0"/>
              <a:t>Title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0" hasCustomPrompt="1"/>
          </p:nvPr>
        </p:nvSpPr>
        <p:spPr>
          <a:xfrm>
            <a:off x="351693" y="1125539"/>
            <a:ext cx="8440615" cy="4968875"/>
          </a:xfrm>
        </p:spPr>
        <p:txBody>
          <a:bodyPr>
            <a:normAutofit/>
          </a:bodyPr>
          <a:lstStyle>
            <a:lvl1pPr>
              <a:buSzPct val="60000"/>
              <a:defRPr sz="2000">
                <a:latin typeface="+mj-lt"/>
                <a:ea typeface="+mn-ea"/>
              </a:defRPr>
            </a:lvl1pPr>
            <a:lvl2pPr>
              <a:buSzPct val="60000"/>
              <a:defRPr sz="1800">
                <a:latin typeface="+mj-lt"/>
                <a:ea typeface="+mn-ea"/>
              </a:defRPr>
            </a:lvl2pPr>
            <a:lvl3pPr>
              <a:defRPr sz="1600">
                <a:latin typeface="+mj-lt"/>
                <a:ea typeface="+mn-ea"/>
              </a:defRPr>
            </a:lvl3pPr>
            <a:lvl4pPr>
              <a:defRPr sz="1200">
                <a:latin typeface="+mj-lt"/>
                <a:ea typeface="+mn-ea"/>
              </a:defRPr>
            </a:lvl4pPr>
            <a:lvl5pPr>
              <a:defRPr sz="1100">
                <a:latin typeface="+mj-lt"/>
                <a:ea typeface="+mn-ea"/>
              </a:defRPr>
            </a:lvl5pPr>
          </a:lstStyle>
          <a:p>
            <a:pPr lvl="0"/>
            <a:r>
              <a:rPr kumimoji="1" lang="en-US" altLang="ja-JP" dirty="0" smtClean="0"/>
              <a:t>Level1</a:t>
            </a:r>
            <a:endParaRPr kumimoji="1" lang="ja-JP" altLang="en-US" dirty="0" smtClean="0"/>
          </a:p>
          <a:p>
            <a:pPr lvl="1"/>
            <a:r>
              <a:rPr kumimoji="1" lang="en-US" altLang="ja-JP" dirty="0" smtClean="0"/>
              <a:t>Level2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Level3</a:t>
            </a:r>
            <a:endParaRPr kumimoji="1" lang="ja-JP" altLang="en-US" dirty="0" smtClean="0"/>
          </a:p>
          <a:p>
            <a:pPr lvl="3"/>
            <a:r>
              <a:rPr kumimoji="1" lang="en-US" altLang="ja-JP" dirty="0" smtClean="0"/>
              <a:t>Level4</a:t>
            </a:r>
            <a:endParaRPr kumimoji="1" lang="ja-JP" altLang="en-US" dirty="0" smtClean="0"/>
          </a:p>
          <a:p>
            <a:pPr lvl="4"/>
            <a:r>
              <a:rPr kumimoji="1" lang="en-US" altLang="ja-JP" dirty="0" smtClean="0"/>
              <a:t>Level5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3661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flipH="1">
            <a:off x="5256076" y="980727"/>
            <a:ext cx="3132348" cy="5544617"/>
          </a:xfrm>
          <a:prstGeom prst="rtTriangle">
            <a:avLst/>
          </a:prstGeom>
          <a:solidFill>
            <a:srgbClr val="DDD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en-GB" sz="1600" b="0" smtClean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980727"/>
            <a:ext cx="755576" cy="5544617"/>
          </a:xfrm>
          <a:prstGeom prst="rect">
            <a:avLst/>
          </a:prstGeom>
          <a:solidFill>
            <a:srgbClr val="DDD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en-GB" sz="1600" b="0" smtClean="0">
              <a:solidFill>
                <a:schemeClr val="tx2"/>
              </a:solidFill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>
            <a:off x="7435444" y="3501008"/>
            <a:ext cx="1708553" cy="3024336"/>
          </a:xfrm>
          <a:prstGeom prst="rtTriangle">
            <a:avLst/>
          </a:prstGeom>
          <a:solidFill>
            <a:srgbClr val="5CB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en-GB" sz="1600" b="0" smtClean="0">
              <a:solidFill>
                <a:schemeClr val="tx2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7512417" y="3637258"/>
            <a:ext cx="1631581" cy="2888086"/>
          </a:xfrm>
          <a:prstGeom prst="rtTriangle">
            <a:avLst/>
          </a:prstGeom>
          <a:solidFill>
            <a:srgbClr val="21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en-GB" sz="1600" b="0" smtClean="0">
              <a:solidFill>
                <a:schemeClr val="tx2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98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 smtClean="0"/>
              <a:t>Title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0" hasCustomPrompt="1"/>
          </p:nvPr>
        </p:nvSpPr>
        <p:spPr>
          <a:xfrm>
            <a:off x="351693" y="1125539"/>
            <a:ext cx="8440615" cy="4968875"/>
          </a:xfrm>
        </p:spPr>
        <p:txBody>
          <a:bodyPr/>
          <a:lstStyle>
            <a:lvl1pPr>
              <a:buSzPct val="60000"/>
              <a:defRPr>
                <a:latin typeface="+mj-lt"/>
              </a:defRPr>
            </a:lvl1pPr>
            <a:lvl2pPr>
              <a:buSzPct val="60000"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kumimoji="1" lang="en-US" altLang="ja-JP" dirty="0" smtClean="0"/>
              <a:t>Level1</a:t>
            </a:r>
            <a:endParaRPr kumimoji="1" lang="ja-JP" altLang="en-US" dirty="0" smtClean="0"/>
          </a:p>
          <a:p>
            <a:pPr lvl="1"/>
            <a:r>
              <a:rPr kumimoji="1" lang="en-US" altLang="ja-JP" dirty="0" smtClean="0"/>
              <a:t>Level2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Level3</a:t>
            </a:r>
            <a:endParaRPr kumimoji="1" lang="ja-JP" altLang="en-US" dirty="0" smtClean="0"/>
          </a:p>
          <a:p>
            <a:pPr lvl="3"/>
            <a:r>
              <a:rPr kumimoji="1" lang="en-US" altLang="ja-JP" dirty="0" smtClean="0"/>
              <a:t>Level4</a:t>
            </a:r>
            <a:endParaRPr kumimoji="1" lang="ja-JP" altLang="en-US" dirty="0" smtClean="0"/>
          </a:p>
          <a:p>
            <a:pPr lvl="4"/>
            <a:r>
              <a:rPr kumimoji="1" lang="en-US" altLang="ja-JP" dirty="0" smtClean="0"/>
              <a:t>Level5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409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2385"/>
            <a:ext cx="9151200" cy="334019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52161" y="80628"/>
            <a:ext cx="844061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kumimoji="1" lang="en-US" altLang="ja-JP" dirty="0" smtClean="0"/>
              <a:t>Title</a:t>
            </a:r>
            <a:endParaRPr kumimoji="1"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 bwMode="auto">
          <a:xfrm>
            <a:off x="341435" y="893763"/>
            <a:ext cx="84479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C1B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テキスト プレースホルダー 11"/>
          <p:cNvSpPr>
            <a:spLocks noGrp="1"/>
          </p:cNvSpPr>
          <p:nvPr>
            <p:ph type="body" idx="1"/>
          </p:nvPr>
        </p:nvSpPr>
        <p:spPr>
          <a:xfrm>
            <a:off x="351693" y="1125539"/>
            <a:ext cx="8440615" cy="4968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dirty="0" smtClean="0"/>
              <a:t>Level1</a:t>
            </a:r>
            <a:endParaRPr kumimoji="1" lang="ja-JP" altLang="en-US" dirty="0" smtClean="0"/>
          </a:p>
          <a:p>
            <a:pPr lvl="1"/>
            <a:r>
              <a:rPr kumimoji="1" lang="en-US" altLang="ja-JP" dirty="0" smtClean="0"/>
              <a:t>Level2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Level3</a:t>
            </a:r>
            <a:endParaRPr kumimoji="1" lang="ja-JP" altLang="en-US" dirty="0" smtClean="0"/>
          </a:p>
          <a:p>
            <a:pPr lvl="3"/>
            <a:r>
              <a:rPr kumimoji="1" lang="en-US" altLang="ja-JP" dirty="0" smtClean="0"/>
              <a:t>Level4</a:t>
            </a:r>
            <a:endParaRPr kumimoji="1" lang="ja-JP" altLang="en-US" dirty="0" smtClean="0"/>
          </a:p>
          <a:p>
            <a:pPr lvl="4"/>
            <a:r>
              <a:rPr kumimoji="1" lang="en-US" altLang="ja-JP" dirty="0" smtClean="0"/>
              <a:t>Level5</a:t>
            </a:r>
            <a:endParaRPr kumimoji="1" lang="ja-JP" altLang="en-US" dirty="0"/>
          </a:p>
        </p:txBody>
      </p:sp>
      <p:sp>
        <p:nvSpPr>
          <p:cNvPr id="13" name="Rectangle 30"/>
          <p:cNvSpPr txBox="1">
            <a:spLocks noChangeArrowheads="1"/>
          </p:cNvSpPr>
          <p:nvPr userDrawn="1"/>
        </p:nvSpPr>
        <p:spPr>
          <a:xfrm>
            <a:off x="268288" y="6597650"/>
            <a:ext cx="4908550" cy="215900"/>
          </a:xfrm>
          <a:prstGeom prst="rect">
            <a:avLst/>
          </a:prstGeom>
          <a:ln/>
        </p:spPr>
        <p:txBody>
          <a:bodyPr/>
          <a:lstStyle>
            <a:lvl1pPr algn="l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600" b="0" dirty="0">
                <a:solidFill>
                  <a:schemeClr val="bg1"/>
                </a:solidFill>
                <a:latin typeface="Verdana" pitchFamily="34" charset="0"/>
              </a:rPr>
              <a:t>© </a:t>
            </a:r>
            <a:r>
              <a:rPr lang="en-US" altLang="ja-JP" sz="600" b="0" dirty="0" smtClean="0">
                <a:solidFill>
                  <a:schemeClr val="bg1"/>
                </a:solidFill>
                <a:latin typeface="Verdana" pitchFamily="34" charset="0"/>
              </a:rPr>
              <a:t>2014 </a:t>
            </a:r>
            <a:r>
              <a:rPr lang="en-US" altLang="ja-JP" sz="600" b="0" dirty="0">
                <a:solidFill>
                  <a:schemeClr val="bg1"/>
                </a:solidFill>
                <a:latin typeface="Verdana" pitchFamily="34" charset="0"/>
              </a:rPr>
              <a:t>Kawasaki Heavy Industries, Ltd. All Rights Reserved</a:t>
            </a:r>
          </a:p>
        </p:txBody>
      </p:sp>
      <p:sp>
        <p:nvSpPr>
          <p:cNvPr id="14" name="テキスト ボックス 10"/>
          <p:cNvSpPr txBox="1">
            <a:spLocks noChangeArrowheads="1"/>
          </p:cNvSpPr>
          <p:nvPr userDrawn="1"/>
        </p:nvSpPr>
        <p:spPr bwMode="auto">
          <a:xfrm>
            <a:off x="8856663" y="6602413"/>
            <a:ext cx="266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fld id="{9987E1B6-C4B5-4845-9C5A-FB6C62BA3B14}" type="slidenum">
              <a:rPr lang="ja-JP" altLang="en-US" sz="1000" smtClean="0">
                <a:solidFill>
                  <a:schemeClr val="bg1"/>
                </a:solidFill>
              </a:rPr>
              <a:pPr algn="l">
                <a:defRPr/>
              </a:pPr>
              <a:t>‹#›</a:t>
            </a:fld>
            <a:endParaRPr lang="ja-JP" altLang="en-US" sz="10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8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6" r:id="rId2"/>
    <p:sldLayoutId id="2147483710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1" lang="ja-JP" altLang="en-US"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n"/>
        <a:defRPr kumimoji="1" lang="ja-JP" altLang="en-US" sz="240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l"/>
        <a:defRPr kumimoji="1" lang="ja-JP" altLang="en-US" sz="200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altLang="en-US" sz="180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lang="ja-JP" altLang="en-US" sz="140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lang="ja-JP" altLang="en-US" sz="120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Staffa Training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0" dirty="0" smtClean="0"/>
              <a:t>HMF Series: 3-Speed Motor</a:t>
            </a:r>
            <a:endParaRPr kumimoji="1" lang="ja-JP" altLang="en-US" b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ja-JP" sz="1400" dirty="0" smtClean="0">
                <a:latin typeface="+mn-lt"/>
              </a:rPr>
              <a:t>February 2017</a:t>
            </a:r>
            <a:endParaRPr kumimoji="1" lang="ja-JP" alt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11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0628"/>
            <a:ext cx="8792776" cy="720000"/>
          </a:xfrm>
        </p:spPr>
        <p:txBody>
          <a:bodyPr/>
          <a:lstStyle/>
          <a:p>
            <a:r>
              <a:rPr lang="en-GB" b="0" dirty="0">
                <a:solidFill>
                  <a:schemeClr val="bg1"/>
                </a:solidFill>
              </a:rPr>
              <a:t>Design: </a:t>
            </a:r>
            <a:r>
              <a:rPr lang="en-GB" b="0" dirty="0" smtClean="0">
                <a:solidFill>
                  <a:schemeClr val="bg1"/>
                </a:solidFill>
              </a:rPr>
              <a:t>		</a:t>
            </a:r>
            <a:r>
              <a:rPr lang="en-GB" b="0" dirty="0" smtClean="0">
                <a:solidFill>
                  <a:schemeClr val="tx1"/>
                </a:solidFill>
              </a:rPr>
              <a:t>C-Spacer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7-cylinder (HMF270, HMF325)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7" r="6251"/>
          <a:stretch/>
        </p:blipFill>
        <p:spPr>
          <a:xfrm>
            <a:off x="107503" y="1952836"/>
            <a:ext cx="8918967" cy="34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0628"/>
            <a:ext cx="8792776" cy="720000"/>
          </a:xfrm>
        </p:spPr>
        <p:txBody>
          <a:bodyPr/>
          <a:lstStyle/>
          <a:p>
            <a:r>
              <a:rPr lang="en-GB" b="0" dirty="0" smtClean="0">
                <a:solidFill>
                  <a:schemeClr val="bg1"/>
                </a:solidFill>
              </a:rPr>
              <a:t>Design:		</a:t>
            </a:r>
            <a:r>
              <a:rPr lang="en-GB" b="0" dirty="0" smtClean="0">
                <a:solidFill>
                  <a:schemeClr val="tx1"/>
                </a:solidFill>
              </a:rPr>
              <a:t>Circuit Symbol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4055" y="1844824"/>
            <a:ext cx="5355890" cy="388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0628"/>
            <a:ext cx="8792776" cy="720000"/>
          </a:xfrm>
        </p:spPr>
        <p:txBody>
          <a:bodyPr/>
          <a:lstStyle/>
          <a:p>
            <a:r>
              <a:rPr lang="en-GB" dirty="0"/>
              <a:t>Design: 		</a:t>
            </a:r>
            <a:r>
              <a:rPr lang="en-GB" dirty="0">
                <a:solidFill>
                  <a:schemeClr val="tx1"/>
                </a:solidFill>
              </a:rPr>
              <a:t>Displacement Sequencing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Displacement change must follow simple rule: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Due to physical constraints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Control system must not allow operator to </a:t>
            </a:r>
            <a:br>
              <a:rPr lang="en-GB" dirty="0" smtClean="0"/>
            </a:br>
            <a:r>
              <a:rPr lang="en-GB" dirty="0" smtClean="0"/>
              <a:t>contravene this rule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20635" y="1916832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dirty="0">
                <a:solidFill>
                  <a:srgbClr val="215787"/>
                </a:solidFill>
                <a:latin typeface="+mn-lt"/>
              </a:rPr>
              <a:t>HMF motors must go through high displacement to reach either medium displacement or low displacement</a:t>
            </a:r>
          </a:p>
        </p:txBody>
      </p:sp>
    </p:spTree>
    <p:extLst>
      <p:ext uri="{BB962C8B-B14F-4D97-AF65-F5344CB8AC3E}">
        <p14:creationId xmlns:p14="http://schemas.microsoft.com/office/powerpoint/2010/main" val="42842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0628"/>
            <a:ext cx="8792776" cy="720000"/>
          </a:xfrm>
        </p:spPr>
        <p:txBody>
          <a:bodyPr/>
          <a:lstStyle/>
          <a:p>
            <a:r>
              <a:rPr lang="en-GB" b="0" dirty="0" smtClean="0">
                <a:solidFill>
                  <a:schemeClr val="bg1"/>
                </a:solidFill>
              </a:rPr>
              <a:t>Design: 		</a:t>
            </a:r>
            <a:r>
              <a:rPr lang="en-GB" b="0" dirty="0" smtClean="0">
                <a:solidFill>
                  <a:schemeClr val="tx1"/>
                </a:solidFill>
              </a:rPr>
              <a:t>Displacement Sequencing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209900"/>
              </p:ext>
            </p:extLst>
          </p:nvPr>
        </p:nvGraphicFramePr>
        <p:xfrm>
          <a:off x="359222" y="1556792"/>
          <a:ext cx="8101211" cy="4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474"/>
                <a:gridCol w="1980220"/>
                <a:gridCol w="1800200"/>
                <a:gridCol w="2844317"/>
              </a:tblGrid>
              <a:tr h="701760">
                <a:tc>
                  <a:txBody>
                    <a:bodyPr/>
                    <a:lstStyle/>
                    <a:p>
                      <a:r>
                        <a:rPr lang="en-GB" dirty="0" smtClean="0"/>
                        <a:t>Sequence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Displacement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Pressure 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</a:tr>
              <a:tr h="70176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Mechanism retracted</a:t>
                      </a:r>
                      <a:endParaRPr lang="en-GB" dirty="0"/>
                    </a:p>
                  </a:txBody>
                  <a:tcPr/>
                </a:tc>
              </a:tr>
              <a:tr h="70176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Mechanism retracted</a:t>
                      </a:r>
                      <a:endParaRPr lang="en-GB" dirty="0"/>
                    </a:p>
                  </a:txBody>
                  <a:tcPr/>
                </a:tc>
              </a:tr>
              <a:tr h="70176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Mechanism retracted</a:t>
                      </a:r>
                      <a:endParaRPr lang="en-GB" dirty="0"/>
                    </a:p>
                  </a:txBody>
                  <a:tcPr/>
                </a:tc>
              </a:tr>
              <a:tr h="701760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Y</a:t>
                      </a:r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→</a:t>
                      </a:r>
                      <a:r>
                        <a:rPr lang="en-GB" sz="1800" dirty="0" smtClean="0"/>
                        <a:t>YZ</a:t>
                      </a:r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→</a:t>
                      </a:r>
                      <a:r>
                        <a:rPr kumimoji="1"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XZ</a:t>
                      </a:r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→</a:t>
                      </a:r>
                      <a:r>
                        <a:rPr kumimoji="1"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1"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Mechanism extended, held, clamped</a:t>
                      </a:r>
                      <a:endParaRPr kumimoji="1"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01760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Mechanism retracted due to pressure diff.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568" y="4473115"/>
            <a:ext cx="588991" cy="58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0628"/>
            <a:ext cx="8792776" cy="720000"/>
          </a:xfrm>
        </p:spPr>
        <p:txBody>
          <a:bodyPr/>
          <a:lstStyle/>
          <a:p>
            <a:r>
              <a:rPr lang="en-GB" b="0" dirty="0">
                <a:solidFill>
                  <a:schemeClr val="bg1"/>
                </a:solidFill>
              </a:rPr>
              <a:t>Design:</a:t>
            </a:r>
            <a:r>
              <a:rPr lang="en-GB" b="0" dirty="0"/>
              <a:t> </a:t>
            </a:r>
            <a:r>
              <a:rPr lang="en-GB" b="0" dirty="0" smtClean="0"/>
              <a:t>		</a:t>
            </a:r>
            <a:r>
              <a:rPr lang="en-GB" b="0" dirty="0" smtClean="0">
                <a:solidFill>
                  <a:schemeClr val="tx1"/>
                </a:solidFill>
              </a:rPr>
              <a:t>Displacement </a:t>
            </a:r>
            <a:r>
              <a:rPr lang="en-GB" b="0" dirty="0">
                <a:solidFill>
                  <a:schemeClr val="tx1"/>
                </a:solidFill>
              </a:rPr>
              <a:t>Sequencing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974" r="5035"/>
          <a:stretch/>
        </p:blipFill>
        <p:spPr>
          <a:xfrm>
            <a:off x="-8000" y="957130"/>
            <a:ext cx="9152000" cy="5333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5013176"/>
            <a:ext cx="4680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GB" sz="1200" b="0" dirty="0" smtClean="0">
                <a:solidFill>
                  <a:schemeClr val="tx2"/>
                </a:solidFill>
                <a:latin typeface="+mn-lt"/>
                <a:ea typeface="+mn-ea"/>
              </a:rPr>
              <a:t>t</a:t>
            </a:r>
            <a:r>
              <a:rPr kumimoji="1" lang="en-GB" sz="1200" b="0" baseline="-25000" dirty="0" smtClean="0">
                <a:solidFill>
                  <a:schemeClr val="tx2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152" y="5013175"/>
            <a:ext cx="4680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GB" sz="1200" b="0" dirty="0" smtClean="0">
                <a:solidFill>
                  <a:schemeClr val="tx2"/>
                </a:solidFill>
                <a:latin typeface="+mn-lt"/>
                <a:ea typeface="+mn-ea"/>
              </a:rPr>
              <a:t>t</a:t>
            </a:r>
            <a:r>
              <a:rPr lang="en-GB" sz="1200" b="0" baseline="-25000" dirty="0">
                <a:solidFill>
                  <a:schemeClr val="tx2"/>
                </a:solidFill>
                <a:latin typeface="+mn-lt"/>
                <a:ea typeface="+mn-ea"/>
              </a:rPr>
              <a:t>2</a:t>
            </a:r>
            <a:endParaRPr kumimoji="1" lang="en-GB" sz="1200" b="0" baseline="-25000" dirty="0" smtClean="0">
              <a:solidFill>
                <a:schemeClr val="tx2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18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0628"/>
            <a:ext cx="8792776" cy="720000"/>
          </a:xfrm>
        </p:spPr>
        <p:txBody>
          <a:bodyPr/>
          <a:lstStyle/>
          <a:p>
            <a:r>
              <a:rPr lang="en-GB" dirty="0"/>
              <a:t>Design: 		</a:t>
            </a:r>
            <a:r>
              <a:rPr lang="en-GB" dirty="0">
                <a:solidFill>
                  <a:schemeClr val="tx1"/>
                </a:solidFill>
              </a:rPr>
              <a:t>Displacement Sequencing</a:t>
            </a:r>
            <a:endParaRPr lang="en-GB" dirty="0"/>
          </a:p>
        </p:txBody>
      </p:sp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967080"/>
              </p:ext>
            </p:extLst>
          </p:nvPr>
        </p:nvGraphicFramePr>
        <p:xfrm>
          <a:off x="5184068" y="2708920"/>
          <a:ext cx="3669718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/>
                <a:gridCol w="1008112"/>
                <a:gridCol w="104142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Displacement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Valve 1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Valve 2</a:t>
                      </a:r>
                      <a:endParaRPr lang="en-GB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High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OFF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OFF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Low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OFF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High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OFF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OFF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Medium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OFF</a:t>
                      </a:r>
                    </a:p>
                    <a:p>
                      <a:r>
                        <a:rPr lang="en-GB" sz="1600" dirty="0" smtClean="0"/>
                        <a:t>ON</a:t>
                      </a:r>
                    </a:p>
                    <a:p>
                      <a:r>
                        <a:rPr lang="en-GB" sz="1600" dirty="0" smtClean="0"/>
                        <a:t>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ON</a:t>
                      </a:r>
                    </a:p>
                    <a:p>
                      <a:r>
                        <a:rPr lang="en-GB" sz="1600" dirty="0" smtClean="0"/>
                        <a:t>ON</a:t>
                      </a:r>
                    </a:p>
                    <a:p>
                      <a:r>
                        <a:rPr lang="en-GB" sz="1600" dirty="0" smtClean="0"/>
                        <a:t>(OFF)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High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OFF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OFF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268760"/>
            <a:ext cx="498582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0628"/>
            <a:ext cx="8792776" cy="720000"/>
          </a:xfrm>
        </p:spPr>
        <p:txBody>
          <a:bodyPr/>
          <a:lstStyle/>
          <a:p>
            <a:r>
              <a:rPr lang="en-GB" b="0" dirty="0" smtClean="0">
                <a:solidFill>
                  <a:schemeClr val="bg1"/>
                </a:solidFill>
              </a:rPr>
              <a:t>Performance</a:t>
            </a: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1693" y="1125539"/>
            <a:ext cx="8440615" cy="2627497"/>
          </a:xfrm>
        </p:spPr>
        <p:txBody>
          <a:bodyPr>
            <a:normAutofit/>
          </a:bodyPr>
          <a:lstStyle/>
          <a:p>
            <a:r>
              <a:rPr lang="en-GB" dirty="0"/>
              <a:t>Max. and min. displacements for high and low displacements are as current </a:t>
            </a:r>
            <a:r>
              <a:rPr lang="en-GB" dirty="0" smtClean="0"/>
              <a:t>HMC motor range</a:t>
            </a:r>
          </a:p>
          <a:p>
            <a:endParaRPr lang="en-GB" dirty="0" smtClean="0"/>
          </a:p>
          <a:p>
            <a:r>
              <a:rPr lang="en-GB" dirty="0" smtClean="0"/>
              <a:t>Performance figures as same displacement for HMC</a:t>
            </a:r>
          </a:p>
          <a:p>
            <a:endParaRPr lang="en-GB" dirty="0"/>
          </a:p>
          <a:p>
            <a:r>
              <a:rPr lang="en-GB" dirty="0" smtClean="0"/>
              <a:t>Middle displacement is achieved by adding low displacement to Stop </a:t>
            </a:r>
            <a:r>
              <a:rPr lang="en-GB" dirty="0"/>
              <a:t>P</a:t>
            </a:r>
            <a:r>
              <a:rPr lang="en-GB" dirty="0" smtClean="0"/>
              <a:t>late thickness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4653136"/>
            <a:ext cx="864096" cy="864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3588" y="3897052"/>
            <a:ext cx="7416824" cy="252028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en-GB" sz="1600" b="0" smtClean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004" y="4127921"/>
            <a:ext cx="47244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0628"/>
            <a:ext cx="8792776" cy="720000"/>
          </a:xfrm>
        </p:spPr>
        <p:txBody>
          <a:bodyPr/>
          <a:lstStyle/>
          <a:p>
            <a:r>
              <a:rPr lang="en-GB" b="0" dirty="0" smtClean="0">
                <a:solidFill>
                  <a:schemeClr val="bg1"/>
                </a:solidFill>
              </a:rPr>
              <a:t>Performance</a:t>
            </a: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Examples: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48" b="4456"/>
          <a:stretch/>
        </p:blipFill>
        <p:spPr>
          <a:xfrm>
            <a:off x="10037" y="1916832"/>
            <a:ext cx="9144000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0628"/>
            <a:ext cx="8792776" cy="720000"/>
          </a:xfrm>
        </p:spPr>
        <p:txBody>
          <a:bodyPr/>
          <a:lstStyle/>
          <a:p>
            <a:r>
              <a:rPr lang="en-GB" dirty="0" smtClean="0"/>
              <a:t>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HMF internal shaft mechanism adds extra leak path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Typical leakage (46 </a:t>
            </a:r>
            <a:r>
              <a:rPr lang="en-GB" dirty="0" err="1" smtClean="0"/>
              <a:t>cSt</a:t>
            </a:r>
            <a:r>
              <a:rPr lang="en-GB" dirty="0" smtClean="0"/>
              <a:t> mineral oil @ 50°C):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@200 bar pilot pressure, HMF200 motor in high displacement mode, extra leakage &lt; 0.8 l/min*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@200 bar pilot </a:t>
            </a:r>
            <a:r>
              <a:rPr lang="en-GB" dirty="0"/>
              <a:t>pressure, </a:t>
            </a:r>
            <a:r>
              <a:rPr lang="en-GB" dirty="0" smtClean="0"/>
              <a:t>HMF100 </a:t>
            </a:r>
            <a:r>
              <a:rPr lang="en-GB" dirty="0"/>
              <a:t>motor in high displacement mode, extra leakage &lt; </a:t>
            </a:r>
            <a:r>
              <a:rPr lang="en-GB" dirty="0" smtClean="0"/>
              <a:t>0.5 l/min*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40252" y="5802026"/>
            <a:ext cx="2196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600" b="0" dirty="0" smtClean="0">
                <a:solidFill>
                  <a:schemeClr val="tx2"/>
                </a:solidFill>
                <a:latin typeface="+mn-lt"/>
                <a:ea typeface="+mn-ea"/>
              </a:rPr>
              <a:t>*to be verified on production motors</a:t>
            </a:r>
          </a:p>
        </p:txBody>
      </p:sp>
    </p:spTree>
    <p:extLst>
      <p:ext uri="{BB962C8B-B14F-4D97-AF65-F5344CB8AC3E}">
        <p14:creationId xmlns:p14="http://schemas.microsoft.com/office/powerpoint/2010/main" val="41277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" y="88828"/>
            <a:ext cx="8440615" cy="720000"/>
          </a:xfrm>
        </p:spPr>
        <p:txBody>
          <a:bodyPr/>
          <a:lstStyle/>
          <a:p>
            <a:r>
              <a:rPr lang="en-GB" dirty="0" smtClean="0"/>
              <a:t>Special Features (P-suffix)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92388459"/>
              </p:ext>
            </p:extLst>
          </p:nvPr>
        </p:nvGraphicFramePr>
        <p:xfrm>
          <a:off x="395536" y="1232756"/>
          <a:ext cx="6417490" cy="4968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3846"/>
                <a:gridCol w="1223411"/>
                <a:gridCol w="1223411"/>
                <a:gridCol w="1223411"/>
                <a:gridCol w="1223411"/>
              </a:tblGrid>
              <a:tr h="441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HMF080</a:t>
                      </a:r>
                      <a:endParaRPr lang="en-GB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HM(HD)F200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HM(HD)F270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HM(HD)F325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</a:tr>
              <a:tr h="377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High Pressure Shaft Seal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</a:tr>
              <a:tr h="377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Improved Shaft Seal Life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</a:tr>
              <a:tr h="377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Improved Cavitation Resistance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</a:tr>
              <a:tr h="377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Anti-pooling Bolt Heads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</a:tr>
              <a:tr h="377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Increased Starting Torque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</a:tr>
              <a:tr h="377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Anti-clockwise Rotation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</a:tr>
              <a:tr h="377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Thermal Shock Resistance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</a:tr>
              <a:tr h="377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Drain Port Adaptor - 1/2" BSPP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</a:tr>
              <a:tr h="377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Ф21 mm Mounting Holes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</a:tr>
              <a:tr h="377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Ф22 mm Mounting Holes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</a:tr>
              <a:tr h="377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Marine-specification Primer Paint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</a:tr>
              <a:tr h="377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Increased Power Rating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endParaRPr lang="en-GB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0" marR="58040" marT="0" marB="0" anchor="ctr"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6948264" y="5985284"/>
            <a:ext cx="900100" cy="0"/>
          </a:xfrm>
          <a:prstGeom prst="straightConnector1">
            <a:avLst/>
          </a:prstGeom>
          <a:ln w="38100">
            <a:solidFill>
              <a:srgbClr val="C139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8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80628"/>
            <a:ext cx="8792776" cy="720000"/>
          </a:xfrm>
        </p:spPr>
        <p:txBody>
          <a:bodyPr/>
          <a:lstStyle/>
          <a:p>
            <a:r>
              <a:rPr lang="en-US" altLang="ja-JP" b="0" dirty="0" smtClean="0"/>
              <a:t>Agenda</a:t>
            </a:r>
            <a:endParaRPr kumimoji="1" lang="ja-JP" altLang="en-US" b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351693" y="1196752"/>
            <a:ext cx="8440615" cy="4897662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ja-JP" sz="2000" dirty="0" smtClean="0">
                <a:latin typeface="+mn-lt"/>
              </a:rPr>
              <a:t>HMF Series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kumimoji="1" lang="en-US" altLang="ja-JP" sz="1800" dirty="0" smtClean="0">
                <a:latin typeface="+mn-lt"/>
              </a:rPr>
              <a:t>Description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kumimoji="1" lang="en-US" altLang="ja-JP" sz="1800" dirty="0" smtClean="0">
                <a:latin typeface="+mn-lt"/>
              </a:rPr>
              <a:t>Market position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ja-JP" sz="1800" dirty="0" smtClean="0">
                <a:latin typeface="+mn-lt"/>
              </a:rPr>
              <a:t>Design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ja-JP" sz="1800" dirty="0" smtClean="0">
                <a:latin typeface="+mn-lt"/>
              </a:rPr>
              <a:t>R&amp;D Testing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kumimoji="1" lang="en-US" altLang="ja-JP" sz="1800" dirty="0" smtClean="0">
                <a:latin typeface="+mn-lt"/>
              </a:rPr>
              <a:t>Performance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ja-JP" sz="1800" dirty="0" smtClean="0">
                <a:latin typeface="+mn-lt"/>
              </a:rPr>
              <a:t>Special Features</a:t>
            </a:r>
            <a:endParaRPr kumimoji="1" lang="en-US" altLang="ja-JP" sz="1800" dirty="0" smtClean="0">
              <a:latin typeface="+mn-lt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ja-JP" sz="1800" dirty="0" smtClean="0">
                <a:latin typeface="+mn-lt"/>
              </a:rPr>
              <a:t>Installation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kumimoji="1" lang="en-US" altLang="ja-JP" sz="1800" dirty="0" smtClean="0">
                <a:latin typeface="+mn-lt"/>
              </a:rPr>
              <a:t>Model Code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endParaRPr kumimoji="1" lang="en-US" altLang="ja-JP" dirty="0" smtClean="0">
              <a:latin typeface="+mn-lt"/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1222" y="1412776"/>
            <a:ext cx="5035274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0628"/>
            <a:ext cx="8792776" cy="720000"/>
          </a:xfrm>
        </p:spPr>
        <p:txBody>
          <a:bodyPr/>
          <a:lstStyle/>
          <a:p>
            <a:r>
              <a:rPr lang="en-GB" dirty="0" smtClean="0"/>
              <a:t>Installation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268760"/>
            <a:ext cx="3248669" cy="32486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023828" y="4185084"/>
            <a:ext cx="0" cy="72008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55676" y="3609976"/>
            <a:ext cx="0" cy="133119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55676" y="4689140"/>
            <a:ext cx="1368152" cy="0"/>
          </a:xfrm>
          <a:prstGeom prst="line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32283" y="4814770"/>
            <a:ext cx="1260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sz="1600" b="0" dirty="0" smtClean="0">
                <a:solidFill>
                  <a:schemeClr val="tx2"/>
                </a:solidFill>
                <a:latin typeface="+mn-lt"/>
                <a:ea typeface="+mn-ea"/>
              </a:rPr>
              <a:t>As HMC equivalent +10mm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3416429"/>
            <a:ext cx="3924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600" b="0" dirty="0" smtClean="0">
                <a:solidFill>
                  <a:schemeClr val="tx2"/>
                </a:solidFill>
                <a:latin typeface="+mn-lt"/>
                <a:ea typeface="+mn-ea"/>
              </a:rPr>
              <a:t>Same shaft options </a:t>
            </a:r>
            <a:r>
              <a:rPr lang="en-GB" sz="1600" b="0" dirty="0">
                <a:solidFill>
                  <a:schemeClr val="tx2"/>
                </a:solidFill>
              </a:rPr>
              <a:t>as HMC </a:t>
            </a:r>
            <a:r>
              <a:rPr lang="en-GB" sz="1600" b="0" dirty="0" smtClean="0">
                <a:solidFill>
                  <a:schemeClr val="tx2"/>
                </a:solidFill>
              </a:rPr>
              <a:t>series</a:t>
            </a:r>
            <a:endParaRPr kumimoji="1" lang="en-GB" sz="1600" b="0" dirty="0" smtClean="0">
              <a:solidFill>
                <a:schemeClr val="tx2"/>
              </a:solidFill>
              <a:latin typeface="+mn-lt"/>
              <a:ea typeface="+mn-ea"/>
            </a:endParaRPr>
          </a:p>
        </p:txBody>
      </p:sp>
      <p:cxnSp>
        <p:nvCxnSpPr>
          <p:cNvPr id="23" name="Straight Arrow Connector 22"/>
          <p:cNvCxnSpPr>
            <a:stCxn id="24" idx="1"/>
          </p:cNvCxnSpPr>
          <p:nvPr/>
        </p:nvCxnSpPr>
        <p:spPr>
          <a:xfrm flipH="1">
            <a:off x="1655676" y="1493639"/>
            <a:ext cx="2916324" cy="693011"/>
          </a:xfrm>
          <a:prstGeom prst="straightConnector1">
            <a:avLst/>
          </a:prstGeom>
          <a:ln w="28575">
            <a:solidFill>
              <a:srgbClr val="2157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0" y="1324362"/>
            <a:ext cx="3996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600" b="0" dirty="0" smtClean="0">
                <a:solidFill>
                  <a:schemeClr val="tx2"/>
                </a:solidFill>
                <a:latin typeface="+mn-lt"/>
                <a:ea typeface="+mn-ea"/>
              </a:rPr>
              <a:t>Same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  <a:ea typeface="+mn-ea"/>
              </a:rPr>
              <a:t>porting </a:t>
            </a:r>
            <a:r>
              <a:rPr kumimoji="1" lang="en-GB" sz="1600" b="0" dirty="0" smtClean="0">
                <a:solidFill>
                  <a:schemeClr val="tx2"/>
                </a:solidFill>
                <a:latin typeface="+mn-lt"/>
                <a:ea typeface="+mn-ea"/>
              </a:rPr>
              <a:t>options as HMC series</a:t>
            </a:r>
          </a:p>
        </p:txBody>
      </p:sp>
      <p:cxnSp>
        <p:nvCxnSpPr>
          <p:cNvPr id="26" name="Straight Arrow Connector 25"/>
          <p:cNvCxnSpPr>
            <a:stCxn id="21" idx="1"/>
          </p:cNvCxnSpPr>
          <p:nvPr/>
        </p:nvCxnSpPr>
        <p:spPr>
          <a:xfrm flipH="1" flipV="1">
            <a:off x="3563888" y="3055583"/>
            <a:ext cx="1008112" cy="530123"/>
          </a:xfrm>
          <a:prstGeom prst="straightConnector1">
            <a:avLst/>
          </a:prstGeom>
          <a:ln w="28575">
            <a:solidFill>
              <a:srgbClr val="2157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72000" y="2223057"/>
            <a:ext cx="3924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600" b="0" dirty="0" smtClean="0">
                <a:solidFill>
                  <a:schemeClr val="tx2"/>
                </a:solidFill>
                <a:latin typeface="+mn-lt"/>
                <a:ea typeface="+mn-ea"/>
              </a:rPr>
              <a:t>Same mounting </a:t>
            </a:r>
            <a:r>
              <a:rPr lang="en-GB" sz="1600" b="0" dirty="0" smtClean="0">
                <a:solidFill>
                  <a:schemeClr val="tx2"/>
                </a:solidFill>
              </a:rPr>
              <a:t>as </a:t>
            </a:r>
            <a:r>
              <a:rPr lang="en-GB" sz="1600" b="0" dirty="0">
                <a:solidFill>
                  <a:schemeClr val="tx2"/>
                </a:solidFill>
              </a:rPr>
              <a:t>HMC </a:t>
            </a:r>
            <a:r>
              <a:rPr lang="en-GB" sz="1600" b="0" dirty="0" smtClean="0">
                <a:solidFill>
                  <a:schemeClr val="tx2"/>
                </a:solidFill>
              </a:rPr>
              <a:t>series</a:t>
            </a:r>
            <a:endParaRPr kumimoji="1" lang="en-GB" sz="1600" b="0" dirty="0" smtClean="0">
              <a:solidFill>
                <a:schemeClr val="tx2"/>
              </a:solidFill>
              <a:latin typeface="+mn-lt"/>
              <a:ea typeface="+mn-ea"/>
            </a:endParaRPr>
          </a:p>
        </p:txBody>
      </p:sp>
      <p:cxnSp>
        <p:nvCxnSpPr>
          <p:cNvPr id="33" name="Straight Arrow Connector 32"/>
          <p:cNvCxnSpPr>
            <a:stCxn id="32" idx="1"/>
          </p:cNvCxnSpPr>
          <p:nvPr/>
        </p:nvCxnSpPr>
        <p:spPr>
          <a:xfrm flipH="1">
            <a:off x="3113838" y="2392334"/>
            <a:ext cx="1458162" cy="98083"/>
          </a:xfrm>
          <a:prstGeom prst="straightConnector1">
            <a:avLst/>
          </a:prstGeom>
          <a:ln w="28575">
            <a:solidFill>
              <a:srgbClr val="2157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0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0628"/>
            <a:ext cx="8792776" cy="720000"/>
          </a:xfrm>
        </p:spPr>
        <p:txBody>
          <a:bodyPr/>
          <a:lstStyle/>
          <a:p>
            <a:r>
              <a:rPr lang="en-GB" b="0" dirty="0" smtClean="0">
                <a:solidFill>
                  <a:schemeClr val="bg1"/>
                </a:solidFill>
              </a:rPr>
              <a:t>Model Code</a:t>
            </a: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1693" y="1916832"/>
            <a:ext cx="8440615" cy="417758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Same as HMC or HPC code except for extra displacement code designation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No S03 or S04 valve housings in catalogue – still available on special request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SM3 added to available valve housings. SM4 coming soon (Q3 2017)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Only X displacement change option at this stage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Special features all still available except CP/CHP valves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73004"/>
            <a:ext cx="6958090" cy="42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800" cy="686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0628"/>
            <a:ext cx="8792776" cy="720000"/>
          </a:xfrm>
        </p:spPr>
        <p:txBody>
          <a:bodyPr/>
          <a:lstStyle/>
          <a:p>
            <a:r>
              <a:rPr lang="en-GB" b="0" dirty="0" smtClean="0">
                <a:solidFill>
                  <a:schemeClr val="bg1"/>
                </a:solidFill>
              </a:rPr>
              <a:t>Description</a:t>
            </a: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3 displacement modes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Pilot operated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Four frame sizes: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HMF100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H</a:t>
            </a:r>
            <a:r>
              <a:rPr lang="en-GB" sz="1800" dirty="0" smtClean="0"/>
              <a:t>MF200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HMF270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HMF325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Freewheel </a:t>
            </a:r>
            <a:r>
              <a:rPr lang="en-GB" sz="2000" dirty="0"/>
              <a:t>option </a:t>
            </a:r>
            <a:r>
              <a:rPr lang="en-GB" sz="2000" dirty="0" smtClean="0"/>
              <a:t>available on all sizes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Based on HMC motor range – same performance and reliability expected from Staffa products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Many special features available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125539"/>
            <a:ext cx="3248669" cy="324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64607"/>
            <a:ext cx="3564395" cy="26708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0628"/>
            <a:ext cx="8792776" cy="720000"/>
          </a:xfrm>
        </p:spPr>
        <p:txBody>
          <a:bodyPr/>
          <a:lstStyle/>
          <a:p>
            <a:r>
              <a:rPr lang="en-GB" b="0" dirty="0" smtClean="0">
                <a:solidFill>
                  <a:schemeClr val="bg1"/>
                </a:solidFill>
              </a:rPr>
              <a:t>Market Position</a:t>
            </a: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1693" y="1125539"/>
            <a:ext cx="8440615" cy="25914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Marine winches: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Three displacement modes for greater flexibility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Reduction of system complexity – fewer motors for same or greater functionality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Two speed modes plus high-speed freewheel mode in one motor</a:t>
            </a:r>
            <a:endParaRPr lang="en-GB" sz="1600" dirty="0"/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Cost-effective solution due to mechanical operation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5" y="3764607"/>
            <a:ext cx="3564396" cy="267081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761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0628"/>
            <a:ext cx="8792776" cy="720000"/>
          </a:xfrm>
        </p:spPr>
        <p:txBody>
          <a:bodyPr/>
          <a:lstStyle/>
          <a:p>
            <a:r>
              <a:rPr lang="en-GB" b="0" dirty="0" smtClean="0">
                <a:solidFill>
                  <a:schemeClr val="bg1"/>
                </a:solidFill>
              </a:rPr>
              <a:t>Design:		</a:t>
            </a:r>
            <a:r>
              <a:rPr lang="en-GB" b="0" dirty="0" smtClean="0">
                <a:solidFill>
                  <a:schemeClr val="tx1"/>
                </a:solidFill>
              </a:rPr>
              <a:t>HMC Displacement Change</a:t>
            </a:r>
            <a:endParaRPr lang="en-GB" b="0" dirty="0">
              <a:solidFill>
                <a:schemeClr val="tx1"/>
              </a:solidFill>
            </a:endParaRPr>
          </a:p>
        </p:txBody>
      </p:sp>
      <p:pic>
        <p:nvPicPr>
          <p:cNvPr id="4" name="c shaft movement">
            <a:hlinkClick r:id="" action="ppaction://media"/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8888" y="1125538"/>
            <a:ext cx="6624637" cy="4968875"/>
          </a:xfrm>
        </p:spPr>
      </p:pic>
    </p:spTree>
    <p:extLst>
      <p:ext uri="{BB962C8B-B14F-4D97-AF65-F5344CB8AC3E}">
        <p14:creationId xmlns:p14="http://schemas.microsoft.com/office/powerpoint/2010/main" val="109992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80628"/>
            <a:ext cx="8792776" cy="720000"/>
          </a:xfrm>
        </p:spPr>
        <p:txBody>
          <a:bodyPr/>
          <a:lstStyle/>
          <a:p>
            <a:r>
              <a:rPr lang="en-GB" dirty="0"/>
              <a:t>Design: 		</a:t>
            </a:r>
            <a:r>
              <a:rPr lang="en-GB" dirty="0">
                <a:solidFill>
                  <a:schemeClr val="tx1"/>
                </a:solidFill>
              </a:rPr>
              <a:t>Mechanical Stop Mechanism</a:t>
            </a:r>
            <a:endParaRPr lang="en-GB" b="0" dirty="0">
              <a:solidFill>
                <a:schemeClr val="bg1"/>
              </a:solidFill>
            </a:endParaRPr>
          </a:p>
        </p:txBody>
      </p:sp>
      <p:pic>
        <p:nvPicPr>
          <p:cNvPr id="6" name="SP12-01">
            <a:hlinkClick r:id="" action="ppaction://media"/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8888" y="1125538"/>
            <a:ext cx="6624637" cy="4968875"/>
          </a:xfrm>
        </p:spPr>
      </p:pic>
    </p:spTree>
    <p:extLst>
      <p:ext uri="{BB962C8B-B14F-4D97-AF65-F5344CB8AC3E}">
        <p14:creationId xmlns:p14="http://schemas.microsoft.com/office/powerpoint/2010/main" val="35866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0628"/>
            <a:ext cx="8792776" cy="720000"/>
          </a:xfrm>
        </p:spPr>
        <p:txBody>
          <a:bodyPr/>
          <a:lstStyle/>
          <a:p>
            <a:r>
              <a:rPr lang="en-GB" b="0" dirty="0" smtClean="0">
                <a:solidFill>
                  <a:schemeClr val="bg1"/>
                </a:solidFill>
              </a:rPr>
              <a:t>Design:</a:t>
            </a:r>
            <a:r>
              <a:rPr lang="en-GB" b="0" dirty="0" smtClean="0"/>
              <a:t> 		</a:t>
            </a:r>
            <a:r>
              <a:rPr lang="en-GB" b="0" dirty="0" smtClean="0">
                <a:solidFill>
                  <a:schemeClr val="tx1"/>
                </a:solidFill>
              </a:rPr>
              <a:t>Mechanical Stop Mechanism</a:t>
            </a:r>
            <a:endParaRPr lang="en-GB" b="0" dirty="0">
              <a:solidFill>
                <a:schemeClr val="tx1"/>
              </a:solidFill>
            </a:endParaRPr>
          </a:p>
        </p:txBody>
      </p:sp>
      <p:pic>
        <p:nvPicPr>
          <p:cNvPr id="4" name="3 speed mechanism">
            <a:hlinkClick r:id="" action="ppaction://media"/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2161" y="1232756"/>
            <a:ext cx="8440147" cy="474718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1693" y="1125539"/>
            <a:ext cx="8440615" cy="4968875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kumimoji="1" lang="ja-JP" altLang="en-US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l"/>
              <a:defRPr kumimoji="1" lang="ja-JP" altLang="en-US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lang="ja-JP" altLang="en-US"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lang="ja-JP" altLang="en-US"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lang="ja-JP" altLang="en-US"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50678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0628"/>
            <a:ext cx="8792776" cy="720000"/>
          </a:xfrm>
        </p:spPr>
        <p:txBody>
          <a:bodyPr/>
          <a:lstStyle/>
          <a:p>
            <a:r>
              <a:rPr lang="en-GB" b="0" dirty="0">
                <a:solidFill>
                  <a:schemeClr val="bg1"/>
                </a:solidFill>
              </a:rPr>
              <a:t>Design: </a:t>
            </a:r>
            <a:r>
              <a:rPr lang="en-GB" b="0" dirty="0" smtClean="0"/>
              <a:t>		</a:t>
            </a:r>
            <a:r>
              <a:rPr lang="en-GB" b="0" dirty="0" smtClean="0">
                <a:solidFill>
                  <a:schemeClr val="tx1"/>
                </a:solidFill>
              </a:rPr>
              <a:t>Mechanical </a:t>
            </a:r>
            <a:r>
              <a:rPr lang="en-GB" b="0" dirty="0">
                <a:solidFill>
                  <a:schemeClr val="tx1"/>
                </a:solidFill>
              </a:rPr>
              <a:t>Stop Mechanism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58"/>
          <a:stretch/>
        </p:blipFill>
        <p:spPr>
          <a:xfrm>
            <a:off x="0" y="1232756"/>
            <a:ext cx="9144000" cy="4906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74821" y="1448780"/>
            <a:ext cx="18722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GB" sz="1600" b="0" dirty="0" smtClean="0">
                <a:solidFill>
                  <a:schemeClr val="tx2"/>
                </a:solidFill>
                <a:latin typeface="+mn-lt"/>
                <a:ea typeface="+mn-ea"/>
              </a:rPr>
              <a:t>Bias Spring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448780"/>
            <a:ext cx="18722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GB" sz="1600" b="0" dirty="0" smtClean="0">
                <a:solidFill>
                  <a:schemeClr val="tx2"/>
                </a:solidFill>
                <a:latin typeface="+mn-lt"/>
                <a:ea typeface="+mn-ea"/>
              </a:rPr>
              <a:t>Stop Plates (2)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2438171"/>
            <a:ext cx="18722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GB" sz="1600" b="0" dirty="0" smtClean="0">
                <a:solidFill>
                  <a:schemeClr val="tx2"/>
                </a:solidFill>
                <a:latin typeface="+mn-lt"/>
                <a:ea typeface="+mn-ea"/>
              </a:rPr>
              <a:t>Pistons (4)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3190656"/>
            <a:ext cx="18722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GB" sz="1600" b="0" dirty="0" smtClean="0">
                <a:solidFill>
                  <a:schemeClr val="tx2"/>
                </a:solidFill>
                <a:latin typeface="+mn-lt"/>
                <a:ea typeface="+mn-ea"/>
              </a:rPr>
              <a:t>E-clips (4)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4288" y="3685897"/>
            <a:ext cx="18722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GB" sz="1600" b="0" dirty="0" smtClean="0">
                <a:solidFill>
                  <a:schemeClr val="tx2"/>
                </a:solidFill>
                <a:latin typeface="+mn-lt"/>
                <a:ea typeface="+mn-ea"/>
              </a:rPr>
              <a:t>Centre Spigot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74821" y="4454295"/>
            <a:ext cx="18722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GB" sz="1600" b="0" dirty="0" smtClean="0">
                <a:solidFill>
                  <a:schemeClr val="tx2"/>
                </a:solidFill>
                <a:latin typeface="+mn-lt"/>
                <a:ea typeface="+mn-ea"/>
              </a:rPr>
              <a:t>O-rings (2)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5013176"/>
            <a:ext cx="18722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GB" sz="1600" b="0" dirty="0" smtClean="0">
                <a:solidFill>
                  <a:schemeClr val="tx2"/>
                </a:solidFill>
                <a:latin typeface="+mn-lt"/>
                <a:ea typeface="+mn-ea"/>
              </a:rPr>
              <a:t>Retaining Nut</a:t>
            </a:r>
          </a:p>
        </p:txBody>
      </p:sp>
      <p:cxnSp>
        <p:nvCxnSpPr>
          <p:cNvPr id="17" name="Straight Arrow Connector 16"/>
          <p:cNvCxnSpPr>
            <a:stCxn id="9" idx="1"/>
          </p:cNvCxnSpPr>
          <p:nvPr/>
        </p:nvCxnSpPr>
        <p:spPr>
          <a:xfrm flipH="1">
            <a:off x="5184068" y="1618057"/>
            <a:ext cx="1990753" cy="5868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1"/>
          </p:cNvCxnSpPr>
          <p:nvPr/>
        </p:nvCxnSpPr>
        <p:spPr>
          <a:xfrm flipH="1" flipV="1">
            <a:off x="4896037" y="3686708"/>
            <a:ext cx="2268251" cy="1684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912239" y="4116017"/>
            <a:ext cx="2252049" cy="4291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896037" y="3855175"/>
            <a:ext cx="2268251" cy="6277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475656" y="2776725"/>
            <a:ext cx="648072" cy="8508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187624" y="3529210"/>
            <a:ext cx="504564" cy="425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979712" y="4590330"/>
            <a:ext cx="2859551" cy="5921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799692" y="1787334"/>
            <a:ext cx="1080120" cy="12340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3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0628"/>
            <a:ext cx="8792776" cy="720000"/>
          </a:xfrm>
        </p:spPr>
        <p:txBody>
          <a:bodyPr/>
          <a:lstStyle/>
          <a:p>
            <a:r>
              <a:rPr lang="en-GB" b="0" dirty="0" smtClean="0">
                <a:solidFill>
                  <a:schemeClr val="bg1"/>
                </a:solidFill>
              </a:rPr>
              <a:t>Design:</a:t>
            </a:r>
            <a:r>
              <a:rPr lang="en-GB" b="0" dirty="0" smtClean="0"/>
              <a:t> 		</a:t>
            </a:r>
            <a:r>
              <a:rPr lang="en-GB" b="0" dirty="0" smtClean="0">
                <a:solidFill>
                  <a:schemeClr val="tx1"/>
                </a:solidFill>
              </a:rPr>
              <a:t>C-Spacer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351693" y="1125539"/>
            <a:ext cx="8440615" cy="496887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5-cylinder (HMF100, HMF200)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55688"/>
            <a:ext cx="9144000" cy="294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HI_C">
  <a:themeElements>
    <a:clrScheme name="KHI_C">
      <a:dk1>
        <a:srgbClr val="000000"/>
      </a:dk1>
      <a:lt1>
        <a:srgbClr val="FFFFFF"/>
      </a:lt1>
      <a:dk2>
        <a:srgbClr val="4C4948"/>
      </a:dk2>
      <a:lt2>
        <a:srgbClr val="E60012"/>
      </a:lt2>
      <a:accent1>
        <a:srgbClr val="AAA282"/>
      </a:accent1>
      <a:accent2>
        <a:srgbClr val="5CB5AA"/>
      </a:accent2>
      <a:accent3>
        <a:srgbClr val="215787"/>
      </a:accent3>
      <a:accent4>
        <a:srgbClr val="45B035"/>
      </a:accent4>
      <a:accent5>
        <a:srgbClr val="72A1C7"/>
      </a:accent5>
      <a:accent6>
        <a:srgbClr val="EFEFEF"/>
      </a:accent6>
      <a:hlink>
        <a:srgbClr val="C13932"/>
      </a:hlink>
      <a:folHlink>
        <a:srgbClr val="9C7399"/>
      </a:folHlink>
    </a:clrScheme>
    <a:fontScheme name="KHI_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spcAft>
            <a:spcPts val="600"/>
          </a:spcAft>
          <a:defRPr kumimoji="1" sz="1600" b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kumimoji="1" sz="1600" b="0" dirty="0" err="1" smtClean="0">
            <a:solidFill>
              <a:schemeClr val="tx2"/>
            </a:solidFill>
            <a:latin typeface="+mn-lt"/>
            <a:ea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14080</TotalTime>
  <Words>522</Words>
  <Application>Microsoft Office PowerPoint</Application>
  <PresentationFormat>On-screen Show (4:3)</PresentationFormat>
  <Paragraphs>200</Paragraphs>
  <Slides>22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KHI_C</vt:lpstr>
      <vt:lpstr>HMF Series: 3-Speed Motor</vt:lpstr>
      <vt:lpstr>Agenda</vt:lpstr>
      <vt:lpstr>Description</vt:lpstr>
      <vt:lpstr>Market Position</vt:lpstr>
      <vt:lpstr>Design:  HMC Displacement Change</vt:lpstr>
      <vt:lpstr>Design:   Mechanical Stop Mechanism</vt:lpstr>
      <vt:lpstr>Design:   Mechanical Stop Mechanism</vt:lpstr>
      <vt:lpstr>Design:   Mechanical Stop Mechanism</vt:lpstr>
      <vt:lpstr>Design:   C-Spacer</vt:lpstr>
      <vt:lpstr>Design:   C-Spacer</vt:lpstr>
      <vt:lpstr>Design:  Circuit Symbol</vt:lpstr>
      <vt:lpstr>Design:   Displacement Sequencing</vt:lpstr>
      <vt:lpstr>Design:   Displacement Sequencing</vt:lpstr>
      <vt:lpstr>Design:   Displacement Sequencing</vt:lpstr>
      <vt:lpstr>Design:   Displacement Sequencing</vt:lpstr>
      <vt:lpstr>Performance</vt:lpstr>
      <vt:lpstr>Performance</vt:lpstr>
      <vt:lpstr>Performance</vt:lpstr>
      <vt:lpstr>Special Features (P-suffix)</vt:lpstr>
      <vt:lpstr>Installation</vt:lpstr>
      <vt:lpstr>Model Code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Landor Associates</dc:creator>
  <cp:lastModifiedBy>KPM Meet</cp:lastModifiedBy>
  <cp:revision>364</cp:revision>
  <cp:lastPrinted>2013-05-14T09:54:16Z</cp:lastPrinted>
  <dcterms:created xsi:type="dcterms:W3CDTF">2010-04-05T07:36:26Z</dcterms:created>
  <dcterms:modified xsi:type="dcterms:W3CDTF">2017-05-09T10:04:59Z</dcterms:modified>
</cp:coreProperties>
</file>