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19"/>
  </p:notesMasterIdLst>
  <p:handoutMasterIdLst>
    <p:handoutMasterId r:id="rId20"/>
  </p:handoutMasterIdLst>
  <p:sldIdLst>
    <p:sldId id="289" r:id="rId2"/>
    <p:sldId id="296" r:id="rId3"/>
    <p:sldId id="302" r:id="rId4"/>
    <p:sldId id="308" r:id="rId5"/>
    <p:sldId id="309" r:id="rId6"/>
    <p:sldId id="310" r:id="rId7"/>
    <p:sldId id="311" r:id="rId8"/>
    <p:sldId id="312" r:id="rId9"/>
    <p:sldId id="313" r:id="rId10"/>
    <p:sldId id="303" r:id="rId11"/>
    <p:sldId id="304" r:id="rId12"/>
    <p:sldId id="314" r:id="rId13"/>
    <p:sldId id="315" r:id="rId14"/>
    <p:sldId id="307" r:id="rId15"/>
    <p:sldId id="305" r:id="rId16"/>
    <p:sldId id="316" r:id="rId17"/>
    <p:sldId id="290" r:id="rId18"/>
  </p:sldIdLst>
  <p:sldSz cx="9144000" cy="6858000" type="screen4x3"/>
  <p:notesSz cx="6888163" cy="100203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527">
          <p15:clr>
            <a:srgbClr val="A4A3A4"/>
          </p15:clr>
        </p15:guide>
        <p15:guide id="4" orient="horz" pos="1207">
          <p15:clr>
            <a:srgbClr val="A4A3A4"/>
          </p15:clr>
        </p15:guide>
        <p15:guide id="5" orient="horz" pos="709">
          <p15:clr>
            <a:srgbClr val="A4A3A4"/>
          </p15:clr>
        </p15:guide>
        <p15:guide id="6" orient="horz" pos="595">
          <p15:clr>
            <a:srgbClr val="A4A3A4"/>
          </p15:clr>
        </p15:guide>
        <p15:guide id="7" pos="222">
          <p15:clr>
            <a:srgbClr val="A4A3A4"/>
          </p15:clr>
        </p15:guide>
        <p15:guide id="8" pos="2880">
          <p15:clr>
            <a:srgbClr val="A4A3A4"/>
          </p15:clr>
        </p15:guide>
        <p15:guide id="9" pos="55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5AA"/>
    <a:srgbClr val="E77400"/>
    <a:srgbClr val="4C4948"/>
    <a:srgbClr val="45B035"/>
    <a:srgbClr val="72A1C7"/>
    <a:srgbClr val="AAA282"/>
    <a:srgbClr val="784D23"/>
    <a:srgbClr val="C13932"/>
    <a:srgbClr val="215787"/>
    <a:srgbClr val="9C7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淡色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中間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テーマ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淡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淡色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淡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濃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中間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間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テーマ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38B1855-1B75-4FBE-930C-398BA8C253C6}" styleName="テーマ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テーマ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03447BB-5D67-496B-8E87-E561075AD55C}" styleName="濃色 1 - アクセント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濃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淡色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中間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中間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95" autoAdjust="0"/>
    <p:restoredTop sz="94660"/>
  </p:normalViewPr>
  <p:slideViewPr>
    <p:cSldViewPr snapToObjects="1" showGuides="1">
      <p:cViewPr varScale="1">
        <p:scale>
          <a:sx n="12" d="100"/>
          <a:sy n="12" d="100"/>
        </p:scale>
        <p:origin x="648" y="36"/>
      </p:cViewPr>
      <p:guideLst>
        <p:guide orient="horz" pos="3838"/>
        <p:guide orient="horz" pos="2160"/>
        <p:guide orient="horz" pos="527"/>
        <p:guide orient="horz" pos="1207"/>
        <p:guide orient="horz" pos="709"/>
        <p:guide orient="horz" pos="595"/>
        <p:guide pos="222"/>
        <p:guide pos="2880"/>
        <p:guide pos="55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49" d="100"/>
          <a:sy n="49" d="100"/>
        </p:scale>
        <p:origin x="-2958" y="-108"/>
      </p:cViewPr>
      <p:guideLst>
        <p:guide orient="horz" pos="3156"/>
        <p:guide pos="217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755C38B-62F8-4B48-9B1A-66811AD2B347}" type="datetimeFigureOut">
              <a:rPr kumimoji="1" lang="ja-JP" altLang="en-US" smtClean="0"/>
              <a:t>2016/8/12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2F446E8-9179-4731-8E2B-D550A5F03E72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5727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ＭＳ Ｐゴシック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292" y="0"/>
            <a:ext cx="2984871" cy="50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ＭＳ Ｐゴシック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422" y="4759643"/>
            <a:ext cx="5051320" cy="450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テキストの書式設定</a:t>
            </a:r>
            <a:endParaRPr lang="en-US" altLang="ja-JP" noProof="0" dirty="0" smtClean="0"/>
          </a:p>
          <a:p>
            <a:pPr lvl="1"/>
            <a:r>
              <a:rPr lang="ja-JP" altLang="en-US" noProof="0" dirty="0" smtClean="0"/>
              <a:t>第</a:t>
            </a:r>
            <a:r>
              <a:rPr lang="en-US" altLang="ja-JP" noProof="0" dirty="0" smtClean="0"/>
              <a:t> 2 </a:t>
            </a:r>
            <a:r>
              <a:rPr lang="ja-JP" altLang="en-US" noProof="0" dirty="0" smtClean="0"/>
              <a:t>レベル</a:t>
            </a:r>
            <a:endParaRPr lang="en-US" altLang="ja-JP" noProof="0" dirty="0" smtClean="0"/>
          </a:p>
          <a:p>
            <a:pPr lvl="2"/>
            <a:r>
              <a:rPr lang="ja-JP" altLang="en-US" noProof="0" dirty="0" smtClean="0"/>
              <a:t>第</a:t>
            </a:r>
            <a:r>
              <a:rPr lang="en-US" altLang="ja-JP" noProof="0" dirty="0" smtClean="0"/>
              <a:t> 3 </a:t>
            </a:r>
            <a:r>
              <a:rPr lang="ja-JP" altLang="en-US" noProof="0" dirty="0" smtClean="0"/>
              <a:t>レベル</a:t>
            </a:r>
            <a:endParaRPr lang="en-US" altLang="ja-JP" noProof="0" dirty="0" smtClean="0"/>
          </a:p>
          <a:p>
            <a:pPr lvl="3"/>
            <a:r>
              <a:rPr lang="ja-JP" altLang="en-US" noProof="0" dirty="0" smtClean="0"/>
              <a:t>第</a:t>
            </a:r>
            <a:r>
              <a:rPr lang="en-US" altLang="ja-JP" noProof="0" dirty="0" smtClean="0"/>
              <a:t> 4 </a:t>
            </a:r>
            <a:r>
              <a:rPr lang="ja-JP" altLang="en-US" noProof="0" dirty="0" smtClean="0"/>
              <a:t>レベル</a:t>
            </a:r>
            <a:endParaRPr lang="en-US" altLang="ja-JP" noProof="0" dirty="0" smtClean="0"/>
          </a:p>
          <a:p>
            <a:pPr lvl="4"/>
            <a:r>
              <a:rPr lang="ja-JP" altLang="en-US" noProof="0" dirty="0" smtClean="0"/>
              <a:t>第</a:t>
            </a:r>
            <a:r>
              <a:rPr lang="en-US" altLang="ja-JP" noProof="0" dirty="0" smtClean="0"/>
              <a:t> 5 </a:t>
            </a:r>
            <a:r>
              <a:rPr lang="ja-JP" altLang="en-US" noProof="0" dirty="0" smtClean="0"/>
              <a:t>レベル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9285"/>
            <a:ext cx="2984871" cy="50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ＭＳ Ｐゴシック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292" y="9519285"/>
            <a:ext cx="2984871" cy="50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pPr>
              <a:defRPr/>
            </a:pPr>
            <a:fld id="{B44E35B6-1C1D-4D4D-B127-5DCF159EC4A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9457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342373" y="1304925"/>
            <a:ext cx="7453370" cy="8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lang="ja-JP" altLang="en-US" sz="2000" b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 fontAlgn="auto">
              <a:spcAft>
                <a:spcPts val="0"/>
              </a:spcAft>
            </a:pPr>
            <a:r>
              <a:rPr kumimoji="1" lang="en-US" altLang="ja-JP" dirty="0" smtClean="0"/>
              <a:t>Subtitle</a:t>
            </a:r>
            <a:endParaRPr kumimoji="1" lang="ja-JP" altLang="en-US" dirty="0"/>
          </a:p>
        </p:txBody>
      </p:sp>
      <p:sp>
        <p:nvSpPr>
          <p:cNvPr id="14" name="タイトル 13"/>
          <p:cNvSpPr>
            <a:spLocks noGrp="1"/>
          </p:cNvSpPr>
          <p:nvPr>
            <p:ph type="title" hasCustomPrompt="1"/>
          </p:nvPr>
        </p:nvSpPr>
        <p:spPr>
          <a:xfrm>
            <a:off x="351223" y="2276475"/>
            <a:ext cx="6779830" cy="11318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lang="ja-JP" altLang="en-US" sz="3200" b="0">
                <a:solidFill>
                  <a:schemeClr val="tx2"/>
                </a:solidFill>
                <a:latin typeface="+mj-lt"/>
                <a:ea typeface="+mj-ea"/>
                <a:cs typeface="HGP創英角ｺﾞｼｯｸUB" pitchFamily="50" charset="-128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0" hasCustomPrompt="1"/>
          </p:nvPr>
        </p:nvSpPr>
        <p:spPr>
          <a:xfrm>
            <a:off x="351693" y="3681462"/>
            <a:ext cx="4147038" cy="1620000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None/>
              <a:defRPr sz="12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ja-JP" dirty="0" smtClean="0"/>
              <a:t>YYYY/MM/DD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744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-4072"/>
            <a:ext cx="9144000" cy="980731"/>
          </a:xfrm>
          <a:prstGeom prst="rect">
            <a:avLst/>
          </a:prstGeom>
          <a:solidFill>
            <a:srgbClr val="C9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492987" y="-4066"/>
            <a:ext cx="201530" cy="980725"/>
          </a:xfrm>
          <a:prstGeom prst="rect">
            <a:avLst/>
          </a:prstGeom>
          <a:solidFill>
            <a:srgbClr val="A8D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619670" cy="980725"/>
          </a:xfrm>
          <a:prstGeom prst="rect">
            <a:avLst/>
          </a:prstGeom>
          <a:solidFill>
            <a:srgbClr val="72A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942470" y="1"/>
            <a:ext cx="201530" cy="6525343"/>
          </a:xfrm>
          <a:prstGeom prst="rect">
            <a:avLst/>
          </a:prstGeom>
          <a:solidFill>
            <a:srgbClr val="EBE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942469" y="-4067"/>
            <a:ext cx="201530" cy="980725"/>
          </a:xfrm>
          <a:prstGeom prst="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13" name="Right Triangle 12"/>
          <p:cNvSpPr/>
          <p:nvPr userDrawn="1"/>
        </p:nvSpPr>
        <p:spPr>
          <a:xfrm flipH="1">
            <a:off x="5256075" y="1"/>
            <a:ext cx="3686395" cy="6525344"/>
          </a:xfrm>
          <a:prstGeom prst="rtTriangle">
            <a:avLst/>
          </a:prstGeom>
          <a:solidFill>
            <a:srgbClr val="EBE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15" name="Right Triangle 14"/>
          <p:cNvSpPr/>
          <p:nvPr userDrawn="1"/>
        </p:nvSpPr>
        <p:spPr>
          <a:xfrm flipH="1">
            <a:off x="7435444" y="3501008"/>
            <a:ext cx="1708553" cy="3024336"/>
          </a:xfrm>
          <a:prstGeom prst="rtTriangle">
            <a:avLst/>
          </a:prstGeom>
          <a:solidFill>
            <a:srgbClr val="A8D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7" name="Right Triangle 6"/>
          <p:cNvSpPr/>
          <p:nvPr userDrawn="1"/>
        </p:nvSpPr>
        <p:spPr>
          <a:xfrm flipV="1">
            <a:off x="1700674" y="-8140"/>
            <a:ext cx="576064" cy="984798"/>
          </a:xfrm>
          <a:prstGeom prst="rtTriangle">
            <a:avLst/>
          </a:prstGeom>
          <a:solidFill>
            <a:srgbClr val="A8D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6" name="Right Triangle 5"/>
          <p:cNvSpPr/>
          <p:nvPr userDrawn="1"/>
        </p:nvSpPr>
        <p:spPr>
          <a:xfrm flipH="1">
            <a:off x="8388418" y="-4073"/>
            <a:ext cx="554050" cy="980732"/>
          </a:xfrm>
          <a:prstGeom prst="rtTriangle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80628"/>
            <a:ext cx="8792778" cy="72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10" name="Right Triangle 9"/>
          <p:cNvSpPr/>
          <p:nvPr userDrawn="1"/>
        </p:nvSpPr>
        <p:spPr>
          <a:xfrm flipV="1">
            <a:off x="1619671" y="-4073"/>
            <a:ext cx="576064" cy="984798"/>
          </a:xfrm>
          <a:prstGeom prst="rtTriangle">
            <a:avLst/>
          </a:prstGeom>
          <a:solidFill>
            <a:srgbClr val="72A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 hasCustomPrompt="1"/>
          </p:nvPr>
        </p:nvSpPr>
        <p:spPr>
          <a:xfrm>
            <a:off x="351693" y="1125539"/>
            <a:ext cx="8440615" cy="4968875"/>
          </a:xfrm>
        </p:spPr>
        <p:txBody>
          <a:bodyPr>
            <a:normAutofit/>
          </a:bodyPr>
          <a:lstStyle>
            <a:lvl1pPr>
              <a:buSzPct val="50000"/>
              <a:defRPr sz="2000">
                <a:latin typeface="+mj-lt"/>
                <a:ea typeface="+mn-ea"/>
              </a:defRPr>
            </a:lvl1pPr>
            <a:lvl2pPr>
              <a:buSzPct val="50000"/>
              <a:defRPr sz="1800">
                <a:latin typeface="+mj-lt"/>
                <a:ea typeface="+mn-ea"/>
              </a:defRPr>
            </a:lvl2pPr>
            <a:lvl3pPr>
              <a:defRPr sz="1600">
                <a:latin typeface="+mj-lt"/>
                <a:ea typeface="+mn-ea"/>
              </a:defRPr>
            </a:lvl3pPr>
            <a:lvl4pPr>
              <a:defRPr sz="1200">
                <a:latin typeface="+mj-lt"/>
                <a:ea typeface="+mn-ea"/>
              </a:defRPr>
            </a:lvl4pPr>
            <a:lvl5pPr>
              <a:defRPr sz="1100">
                <a:latin typeface="+mj-lt"/>
                <a:ea typeface="+mn-ea"/>
              </a:defRPr>
            </a:lvl5pPr>
          </a:lstStyle>
          <a:p>
            <a:pPr lvl="0"/>
            <a:r>
              <a:rPr kumimoji="1" lang="en-US" altLang="ja-JP" dirty="0" smtClean="0"/>
              <a:t>Level1</a:t>
            </a:r>
            <a:endParaRPr kumimoji="1" lang="ja-JP" altLang="en-US" dirty="0" smtClean="0"/>
          </a:p>
          <a:p>
            <a:pPr lvl="1"/>
            <a:r>
              <a:rPr kumimoji="1" lang="en-US" altLang="ja-JP" dirty="0" smtClean="0"/>
              <a:t>Level2</a:t>
            </a:r>
            <a:endParaRPr kumimoji="1" lang="ja-JP" altLang="en-US" dirty="0" smtClean="0"/>
          </a:p>
          <a:p>
            <a:pPr lvl="2"/>
            <a:r>
              <a:rPr kumimoji="1" lang="en-US" altLang="ja-JP" dirty="0" smtClean="0"/>
              <a:t>Level3</a:t>
            </a:r>
            <a:endParaRPr kumimoji="1" lang="ja-JP" altLang="en-US" dirty="0" smtClean="0"/>
          </a:p>
          <a:p>
            <a:pPr lvl="3"/>
            <a:r>
              <a:rPr kumimoji="1" lang="en-US" altLang="ja-JP" dirty="0" smtClean="0"/>
              <a:t>Level4</a:t>
            </a:r>
            <a:endParaRPr kumimoji="1" lang="ja-JP" altLang="en-US" dirty="0" smtClean="0"/>
          </a:p>
          <a:p>
            <a:pPr lvl="4"/>
            <a:r>
              <a:rPr kumimoji="1" lang="en-US" altLang="ja-JP" dirty="0" smtClean="0"/>
              <a:t>Level5</a:t>
            </a:r>
            <a:endParaRPr kumimoji="1" lang="ja-JP" altLang="en-US" dirty="0"/>
          </a:p>
        </p:txBody>
      </p:sp>
      <p:sp>
        <p:nvSpPr>
          <p:cNvPr id="16" name="Right Triangle 15"/>
          <p:cNvSpPr/>
          <p:nvPr userDrawn="1"/>
        </p:nvSpPr>
        <p:spPr>
          <a:xfrm flipH="1">
            <a:off x="7512417" y="3637258"/>
            <a:ext cx="1631581" cy="2888086"/>
          </a:xfrm>
          <a:prstGeom prst="rtTriangle">
            <a:avLst/>
          </a:prstGeom>
          <a:solidFill>
            <a:srgbClr val="72A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6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 userDrawn="1"/>
        </p:nvSpPr>
        <p:spPr>
          <a:xfrm flipH="1">
            <a:off x="5256076" y="980727"/>
            <a:ext cx="3132348" cy="5544617"/>
          </a:xfrm>
          <a:prstGeom prst="rtTriangle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8424" y="980727"/>
            <a:ext cx="755576" cy="5544617"/>
          </a:xfrm>
          <a:prstGeom prst="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7435444" y="3501008"/>
            <a:ext cx="1708553" cy="3024336"/>
          </a:xfrm>
          <a:prstGeom prst="rtTriangle">
            <a:avLst/>
          </a:prstGeom>
          <a:solidFill>
            <a:srgbClr val="5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7512417" y="3637258"/>
            <a:ext cx="1631581" cy="2888086"/>
          </a:xfrm>
          <a:prstGeom prst="rtTriangle">
            <a:avLst/>
          </a:prstGeom>
          <a:solidFill>
            <a:srgbClr val="21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898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" y="80628"/>
            <a:ext cx="8792776" cy="72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 hasCustomPrompt="1"/>
          </p:nvPr>
        </p:nvSpPr>
        <p:spPr>
          <a:xfrm>
            <a:off x="351693" y="1125539"/>
            <a:ext cx="8440615" cy="4968875"/>
          </a:xfrm>
        </p:spPr>
        <p:txBody>
          <a:bodyPr>
            <a:normAutofit/>
          </a:bodyPr>
          <a:lstStyle>
            <a:lvl1pPr>
              <a:buSzPct val="50000"/>
              <a:defRPr sz="2000">
                <a:latin typeface="+mj-lt"/>
              </a:defRPr>
            </a:lvl1pPr>
            <a:lvl2pPr>
              <a:buSzPct val="50000"/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kumimoji="1" lang="en-US" altLang="ja-JP" dirty="0" smtClean="0"/>
              <a:t>Level1</a:t>
            </a:r>
            <a:endParaRPr kumimoji="1" lang="ja-JP" altLang="en-US" dirty="0" smtClean="0"/>
          </a:p>
          <a:p>
            <a:pPr lvl="1"/>
            <a:r>
              <a:rPr kumimoji="1" lang="en-US" altLang="ja-JP" dirty="0" smtClean="0"/>
              <a:t>Level2</a:t>
            </a:r>
            <a:endParaRPr kumimoji="1" lang="ja-JP" altLang="en-US" dirty="0" smtClean="0"/>
          </a:p>
          <a:p>
            <a:pPr lvl="2"/>
            <a:r>
              <a:rPr kumimoji="1" lang="en-US" altLang="ja-JP" dirty="0" smtClean="0"/>
              <a:t>Level3</a:t>
            </a:r>
            <a:endParaRPr kumimoji="1" lang="ja-JP" altLang="en-US" dirty="0" smtClean="0"/>
          </a:p>
          <a:p>
            <a:pPr lvl="3"/>
            <a:r>
              <a:rPr kumimoji="1" lang="en-US" altLang="ja-JP" dirty="0" smtClean="0"/>
              <a:t>Level4</a:t>
            </a:r>
            <a:endParaRPr kumimoji="1" lang="ja-JP" altLang="en-US" dirty="0" smtClean="0"/>
          </a:p>
          <a:p>
            <a:pPr lvl="4"/>
            <a:r>
              <a:rPr kumimoji="1" lang="en-US" altLang="ja-JP" dirty="0" smtClean="0"/>
              <a:t>Level5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409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2385"/>
            <a:ext cx="9151200" cy="334019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52161" y="80628"/>
            <a:ext cx="844061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eaLnBrk="0" fontAlgn="base" hangingPunct="0">
              <a:spcAft>
                <a:spcPct val="0"/>
              </a:spcAft>
            </a:pPr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 userDrawn="1"/>
        </p:nvCxnSpPr>
        <p:spPr bwMode="auto">
          <a:xfrm>
            <a:off x="341435" y="893763"/>
            <a:ext cx="8447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C1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テキスト プレースホルダー 11"/>
          <p:cNvSpPr>
            <a:spLocks noGrp="1"/>
          </p:cNvSpPr>
          <p:nvPr>
            <p:ph type="body" idx="1"/>
          </p:nvPr>
        </p:nvSpPr>
        <p:spPr>
          <a:xfrm>
            <a:off x="351693" y="1125539"/>
            <a:ext cx="8440615" cy="4968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dirty="0" smtClean="0"/>
              <a:t>Level1</a:t>
            </a:r>
            <a:endParaRPr kumimoji="1" lang="ja-JP" altLang="en-US" dirty="0" smtClean="0"/>
          </a:p>
          <a:p>
            <a:pPr lvl="1"/>
            <a:r>
              <a:rPr kumimoji="1" lang="en-US" altLang="ja-JP" dirty="0" smtClean="0"/>
              <a:t>Level2</a:t>
            </a:r>
            <a:endParaRPr kumimoji="1" lang="ja-JP" altLang="en-US" dirty="0" smtClean="0"/>
          </a:p>
          <a:p>
            <a:pPr lvl="2"/>
            <a:r>
              <a:rPr kumimoji="1" lang="en-US" altLang="ja-JP" dirty="0" smtClean="0"/>
              <a:t>Level3</a:t>
            </a:r>
            <a:endParaRPr kumimoji="1" lang="ja-JP" altLang="en-US" dirty="0" smtClean="0"/>
          </a:p>
          <a:p>
            <a:pPr lvl="3"/>
            <a:r>
              <a:rPr kumimoji="1" lang="en-US" altLang="ja-JP" dirty="0" smtClean="0"/>
              <a:t>Level4</a:t>
            </a:r>
            <a:endParaRPr kumimoji="1" lang="ja-JP" altLang="en-US" dirty="0" smtClean="0"/>
          </a:p>
          <a:p>
            <a:pPr lvl="4"/>
            <a:r>
              <a:rPr kumimoji="1" lang="en-US" altLang="ja-JP" dirty="0" smtClean="0"/>
              <a:t>Level5</a:t>
            </a:r>
            <a:endParaRPr kumimoji="1" lang="ja-JP" altLang="en-US" dirty="0"/>
          </a:p>
        </p:txBody>
      </p:sp>
      <p:sp>
        <p:nvSpPr>
          <p:cNvPr id="13" name="Rectangle 30"/>
          <p:cNvSpPr txBox="1">
            <a:spLocks noChangeArrowheads="1"/>
          </p:cNvSpPr>
          <p:nvPr userDrawn="1"/>
        </p:nvSpPr>
        <p:spPr>
          <a:xfrm>
            <a:off x="268288" y="6597650"/>
            <a:ext cx="4908550" cy="215900"/>
          </a:xfrm>
          <a:prstGeom prst="rect">
            <a:avLst/>
          </a:prstGeom>
          <a:ln/>
        </p:spPr>
        <p:txBody>
          <a:bodyPr/>
          <a:lstStyle>
            <a:lvl1pPr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600" b="0" dirty="0">
                <a:solidFill>
                  <a:schemeClr val="bg1"/>
                </a:solidFill>
                <a:latin typeface="Verdana" pitchFamily="34" charset="0"/>
              </a:rPr>
              <a:t>© </a:t>
            </a:r>
            <a:r>
              <a:rPr lang="en-US" altLang="ja-JP" sz="600" b="0" dirty="0" smtClean="0">
                <a:solidFill>
                  <a:schemeClr val="bg1"/>
                </a:solidFill>
                <a:latin typeface="Verdana" pitchFamily="34" charset="0"/>
              </a:rPr>
              <a:t>2014 </a:t>
            </a:r>
            <a:r>
              <a:rPr lang="en-US" altLang="ja-JP" sz="600" b="0" dirty="0">
                <a:solidFill>
                  <a:schemeClr val="bg1"/>
                </a:solidFill>
                <a:latin typeface="Verdana" pitchFamily="34" charset="0"/>
              </a:rPr>
              <a:t>Kawasaki Heavy Industries, Ltd. All Rights Reserved</a:t>
            </a:r>
          </a:p>
        </p:txBody>
      </p:sp>
      <p:sp>
        <p:nvSpPr>
          <p:cNvPr id="14" name="テキスト ボックス 10"/>
          <p:cNvSpPr txBox="1">
            <a:spLocks noChangeArrowheads="1"/>
          </p:cNvSpPr>
          <p:nvPr userDrawn="1"/>
        </p:nvSpPr>
        <p:spPr bwMode="auto">
          <a:xfrm>
            <a:off x="8856663" y="6602413"/>
            <a:ext cx="266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fld id="{9987E1B6-C4B5-4845-9C5A-FB6C62BA3B14}" type="slidenum">
              <a:rPr lang="ja-JP" altLang="en-US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ja-JP" altLang="en-US" sz="10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8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96" r:id="rId2"/>
    <p:sldLayoutId id="2147483710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1" lang="ja-JP" altLang="en-US"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n"/>
        <a:defRPr kumimoji="1" lang="ja-JP" altLang="en-US" sz="240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l"/>
        <a:defRPr kumimoji="1" lang="ja-JP" altLang="en-US" sz="200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lang="ja-JP" altLang="en-US" sz="180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lang="ja-JP" alt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lang="ja-JP" altLang="en-US" sz="120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GB" altLang="ja-JP" dirty="0" smtClean="0">
                <a:latin typeface="+mj-lt"/>
              </a:rPr>
              <a:t>Staffa Training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HPC400 Motor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GB" altLang="ja-JP" dirty="0" smtClean="0">
                <a:latin typeface="+mn-lt"/>
              </a:rPr>
              <a:t>August 2016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11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11760" y="1169783"/>
            <a:ext cx="6423903" cy="5135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Design:		</a:t>
            </a:r>
            <a:r>
              <a:rPr lang="en-GB" dirty="0" smtClean="0">
                <a:solidFill>
                  <a:schemeClr val="tx1"/>
                </a:solidFill>
              </a:rPr>
              <a:t>Shaft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Double bank, each bank with high and low displacement</a:t>
            </a:r>
          </a:p>
          <a:p>
            <a:endParaRPr lang="en-GB" dirty="0" smtClean="0"/>
          </a:p>
          <a:p>
            <a:r>
              <a:rPr lang="en-GB" dirty="0" smtClean="0"/>
              <a:t>2 shaft options:</a:t>
            </a:r>
          </a:p>
          <a:p>
            <a:pPr lvl="1"/>
            <a:r>
              <a:rPr lang="en-GB" dirty="0" smtClean="0"/>
              <a:t>Each bank with displacement range 5 in</a:t>
            </a:r>
            <a:r>
              <a:rPr lang="en-GB" baseline="30000" dirty="0" smtClean="0"/>
              <a:t>3</a:t>
            </a:r>
            <a:r>
              <a:rPr lang="en-GB" dirty="0" smtClean="0"/>
              <a:t>/rev to 200 in</a:t>
            </a:r>
            <a:r>
              <a:rPr lang="en-GB" baseline="30000" dirty="0" smtClean="0"/>
              <a:t>3</a:t>
            </a:r>
            <a:r>
              <a:rPr lang="en-GB" dirty="0" smtClean="0"/>
              <a:t>/rev</a:t>
            </a:r>
            <a:endParaRPr lang="en-GB" dirty="0"/>
          </a:p>
          <a:p>
            <a:pPr lvl="1"/>
            <a:r>
              <a:rPr lang="en-GB" dirty="0" smtClean="0"/>
              <a:t>Each bank with displacement range 0 in</a:t>
            </a:r>
            <a:r>
              <a:rPr lang="en-GB" baseline="30000" dirty="0" smtClean="0"/>
              <a:t>3</a:t>
            </a:r>
            <a:r>
              <a:rPr lang="en-GB" dirty="0" smtClean="0"/>
              <a:t>/rev to 195 in</a:t>
            </a:r>
            <a:r>
              <a:rPr lang="en-GB" baseline="30000" dirty="0" smtClean="0"/>
              <a:t>3</a:t>
            </a:r>
            <a:r>
              <a:rPr lang="en-GB" dirty="0" smtClean="0"/>
              <a:t>/rev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629" y="2960948"/>
            <a:ext cx="3678839" cy="3569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47409" t="33932" r="29153" b="41913"/>
          <a:stretch/>
        </p:blipFill>
        <p:spPr>
          <a:xfrm>
            <a:off x="5580112" y="3205859"/>
            <a:ext cx="2664296" cy="2664296"/>
          </a:xfrm>
          <a:prstGeom prst="rect">
            <a:avLst/>
          </a:prstGeom>
          <a:ln w="57150">
            <a:solidFill>
              <a:srgbClr val="5CB5AA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663788" y="4285978"/>
            <a:ext cx="792088" cy="832283"/>
          </a:xfrm>
          <a:prstGeom prst="rect">
            <a:avLst/>
          </a:prstGeom>
          <a:noFill/>
          <a:ln w="38100">
            <a:solidFill>
              <a:srgbClr val="5C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671900" y="4610015"/>
            <a:ext cx="1620180" cy="92104"/>
          </a:xfrm>
          <a:prstGeom prst="line">
            <a:avLst/>
          </a:prstGeom>
          <a:ln w="38100">
            <a:solidFill>
              <a:srgbClr val="5CB5A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228184" y="4213971"/>
            <a:ext cx="1692188" cy="792087"/>
          </a:xfrm>
          <a:prstGeom prst="ellipse">
            <a:avLst/>
          </a:prstGeom>
          <a:noFill/>
          <a:ln w="38100">
            <a:solidFill>
              <a:srgbClr val="E7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Design:		</a:t>
            </a:r>
            <a:r>
              <a:rPr lang="en-GB" dirty="0" err="1" smtClean="0">
                <a:solidFill>
                  <a:schemeClr val="tx1"/>
                </a:solidFill>
              </a:rPr>
              <a:t>Motorcase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51693" y="1880828"/>
            <a:ext cx="3400055" cy="4213586"/>
          </a:xfrm>
        </p:spPr>
        <p:txBody>
          <a:bodyPr>
            <a:normAutofit/>
          </a:bodyPr>
          <a:lstStyle/>
          <a:p>
            <a:r>
              <a:rPr lang="en-GB" sz="1800" dirty="0" smtClean="0"/>
              <a:t>Standard </a:t>
            </a:r>
            <a:r>
              <a:rPr lang="en-GB" sz="1800" dirty="0" err="1" smtClean="0"/>
              <a:t>motorcase</a:t>
            </a:r>
            <a:r>
              <a:rPr lang="en-GB" sz="1800" dirty="0" smtClean="0"/>
              <a:t> – 10 bolt holes, </a:t>
            </a:r>
            <a:r>
              <a:rPr lang="el-GR" sz="1800" dirty="0" smtClean="0"/>
              <a:t>Φ</a:t>
            </a:r>
            <a:r>
              <a:rPr lang="en-GB" sz="1800" dirty="0" smtClean="0"/>
              <a:t>22mm</a:t>
            </a:r>
            <a:br>
              <a:rPr lang="en-GB" sz="1800" dirty="0" smtClean="0"/>
            </a:br>
            <a:endParaRPr lang="en-GB" sz="1800" dirty="0" smtClean="0"/>
          </a:p>
          <a:p>
            <a:r>
              <a:rPr lang="en-GB" sz="1800" dirty="0" smtClean="0"/>
              <a:t>Different to B400</a:t>
            </a:r>
            <a:br>
              <a:rPr lang="en-GB" sz="1800" dirty="0" smtClean="0"/>
            </a:br>
            <a:r>
              <a:rPr lang="en-GB" sz="1800" dirty="0" smtClean="0"/>
              <a:t>due to target</a:t>
            </a:r>
            <a:br>
              <a:rPr lang="en-GB" sz="1800" dirty="0" smtClean="0"/>
            </a:br>
            <a:r>
              <a:rPr lang="en-GB" sz="1800" dirty="0" smtClean="0"/>
              <a:t>market where</a:t>
            </a:r>
            <a:br>
              <a:rPr lang="en-GB" sz="1800" dirty="0" smtClean="0"/>
            </a:br>
            <a:r>
              <a:rPr lang="en-GB" sz="1800" dirty="0" smtClean="0"/>
              <a:t>acquiring 12.9</a:t>
            </a:r>
            <a:br>
              <a:rPr lang="en-GB" sz="1800" dirty="0" smtClean="0"/>
            </a:br>
            <a:r>
              <a:rPr lang="en-GB" sz="1800" dirty="0" smtClean="0"/>
              <a:t>grade bolts may</a:t>
            </a:r>
            <a:br>
              <a:rPr lang="en-GB" sz="1800" dirty="0" smtClean="0"/>
            </a:br>
            <a:r>
              <a:rPr lang="en-GB" sz="1800" dirty="0" smtClean="0"/>
              <a:t>not be feasible</a:t>
            </a:r>
            <a:br>
              <a:rPr lang="en-GB" sz="1800" dirty="0" smtClean="0"/>
            </a:br>
            <a:endParaRPr lang="en-GB" sz="1800" dirty="0" smtClean="0"/>
          </a:p>
          <a:p>
            <a:r>
              <a:rPr lang="en-GB" sz="1800" dirty="0" smtClean="0"/>
              <a:t>Where 12.9 grade</a:t>
            </a:r>
            <a:br>
              <a:rPr lang="en-GB" sz="1800" dirty="0" smtClean="0"/>
            </a:br>
            <a:r>
              <a:rPr lang="en-GB" sz="1800" dirty="0" smtClean="0"/>
              <a:t>bolts can be used,</a:t>
            </a:r>
            <a:br>
              <a:rPr lang="en-GB" sz="1800" dirty="0" smtClean="0"/>
            </a:br>
            <a:r>
              <a:rPr lang="en-GB" sz="1800" dirty="0" smtClean="0"/>
              <a:t>only 5 are</a:t>
            </a:r>
            <a:r>
              <a:rPr lang="en-GB" sz="1800" dirty="0"/>
              <a:t> </a:t>
            </a:r>
            <a:r>
              <a:rPr lang="en-GB" sz="1800" dirty="0" smtClean="0"/>
              <a:t>required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r="8304"/>
          <a:stretch/>
        </p:blipFill>
        <p:spPr>
          <a:xfrm>
            <a:off x="3851920" y="1556792"/>
            <a:ext cx="5040560" cy="462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R&amp;D 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2 million-cycle full power testing</a:t>
            </a:r>
          </a:p>
          <a:p>
            <a:endParaRPr lang="en-GB" dirty="0"/>
          </a:p>
          <a:p>
            <a:r>
              <a:rPr lang="en-GB" dirty="0" smtClean="0"/>
              <a:t>Power testing with one drum in freewheel (zero-stroke)</a:t>
            </a:r>
          </a:p>
          <a:p>
            <a:endParaRPr lang="en-GB" dirty="0"/>
          </a:p>
          <a:p>
            <a:r>
              <a:rPr lang="en-GB" dirty="0" smtClean="0"/>
              <a:t>Fatigue and burst testing for all new castings</a:t>
            </a:r>
          </a:p>
          <a:p>
            <a:endParaRPr lang="en-GB" dirty="0"/>
          </a:p>
          <a:p>
            <a:r>
              <a:rPr lang="en-GB" dirty="0" smtClean="0"/>
              <a:t>Seal performance testing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69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Significant gains compared to HPC range</a:t>
            </a:r>
          </a:p>
          <a:p>
            <a:endParaRPr lang="en-GB" dirty="0"/>
          </a:p>
          <a:p>
            <a:pPr lvl="1"/>
            <a:r>
              <a:rPr lang="en-GB" dirty="0" smtClean="0"/>
              <a:t>Continuous power rating improved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Continuous speed rating improved</a:t>
            </a:r>
          </a:p>
          <a:p>
            <a:pPr lvl="1"/>
            <a:endParaRPr lang="en-GB" dirty="0"/>
          </a:p>
          <a:p>
            <a:r>
              <a:rPr lang="en-GB" dirty="0" smtClean="0"/>
              <a:t>Displacements available – 10 in</a:t>
            </a:r>
            <a:r>
              <a:rPr lang="en-GB" baseline="30000" dirty="0" smtClean="0"/>
              <a:t>3</a:t>
            </a:r>
            <a:r>
              <a:rPr lang="en-GB" dirty="0" smtClean="0"/>
              <a:t>/rev increments as standard. Others can be made as special parts</a:t>
            </a:r>
          </a:p>
          <a:p>
            <a:endParaRPr lang="en-GB" dirty="0" smtClean="0"/>
          </a:p>
          <a:p>
            <a:r>
              <a:rPr lang="en-GB" dirty="0" smtClean="0"/>
              <a:t>Datasheet performance figures limited at present – any figures not given available on request from Staffa Engineering Dept.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02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CETOP3 displacement</a:t>
            </a:r>
            <a:br>
              <a:rPr lang="en-GB" dirty="0" smtClean="0"/>
            </a:br>
            <a:r>
              <a:rPr lang="en-GB" dirty="0" smtClean="0"/>
              <a:t>change only – no </a:t>
            </a:r>
            <a:br>
              <a:rPr lang="en-GB" dirty="0" smtClean="0"/>
            </a:br>
            <a:r>
              <a:rPr lang="en-GB" dirty="0" smtClean="0"/>
              <a:t>X-type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No vertical-up option</a:t>
            </a:r>
            <a:br>
              <a:rPr lang="en-GB" dirty="0" smtClean="0"/>
            </a:br>
            <a:r>
              <a:rPr lang="en-GB" dirty="0" smtClean="0"/>
              <a:t>at launch</a:t>
            </a:r>
          </a:p>
          <a:p>
            <a:endParaRPr lang="en-GB" dirty="0" smtClean="0"/>
          </a:p>
          <a:p>
            <a:r>
              <a:rPr lang="en-GB" dirty="0" smtClean="0"/>
              <a:t>Shaft seals: standard</a:t>
            </a:r>
            <a:br>
              <a:rPr lang="en-GB" dirty="0" smtClean="0"/>
            </a:br>
            <a:r>
              <a:rPr lang="en-GB" dirty="0" smtClean="0"/>
              <a:t>and high pressure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5 case drain holes</a:t>
            </a:r>
          </a:p>
          <a:p>
            <a:endParaRPr lang="en-GB" dirty="0"/>
          </a:p>
          <a:p>
            <a:r>
              <a:rPr lang="en-GB" dirty="0" smtClean="0"/>
              <a:t>SFM45 </a:t>
            </a:r>
            <a:r>
              <a:rPr lang="en-GB" dirty="0" err="1" smtClean="0"/>
              <a:t>valving</a:t>
            </a:r>
            <a:r>
              <a:rPr lang="en-GB" dirty="0" smtClean="0"/>
              <a:t> only</a:t>
            </a:r>
          </a:p>
          <a:p>
            <a:endParaRPr lang="en-GB" dirty="0"/>
          </a:p>
          <a:p>
            <a:r>
              <a:rPr lang="en-GB" dirty="0" smtClean="0"/>
              <a:t>C-spacer orientation at 2 o’clock and 10 </a:t>
            </a:r>
            <a:r>
              <a:rPr lang="en-GB" dirty="0" smtClean="0"/>
              <a:t>o’clock as standard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2480" y="980728"/>
            <a:ext cx="4650296" cy="36011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60232" y="1988840"/>
            <a:ext cx="900100" cy="900100"/>
          </a:xfrm>
          <a:prstGeom prst="ellipse">
            <a:avLst/>
          </a:prstGeom>
          <a:noFill/>
          <a:ln w="38100">
            <a:solidFill>
              <a:srgbClr val="5CB5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87924" y="1736812"/>
            <a:ext cx="2772308" cy="576064"/>
          </a:xfrm>
          <a:prstGeom prst="straightConnector1">
            <a:avLst/>
          </a:prstGeom>
          <a:ln w="38100">
            <a:solidFill>
              <a:srgbClr val="5CB5A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5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976" y="2692034"/>
            <a:ext cx="4536504" cy="3727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Displacement options: As </a:t>
            </a:r>
            <a:r>
              <a:rPr lang="en-GB" dirty="0" smtClean="0"/>
              <a:t>current HPC motors,</a:t>
            </a:r>
            <a:br>
              <a:rPr lang="en-GB" dirty="0" smtClean="0"/>
            </a:br>
            <a:r>
              <a:rPr lang="en-GB" dirty="0" smtClean="0"/>
              <a:t>10 cubic inch </a:t>
            </a:r>
            <a:r>
              <a:rPr lang="en-GB" dirty="0" smtClean="0"/>
              <a:t>increments on </a:t>
            </a:r>
            <a:r>
              <a:rPr lang="en-GB" dirty="0" smtClean="0"/>
              <a:t>each drum</a:t>
            </a:r>
          </a:p>
          <a:p>
            <a:endParaRPr lang="en-GB" dirty="0" smtClean="0"/>
          </a:p>
          <a:p>
            <a:r>
              <a:rPr lang="en-GB" dirty="0" smtClean="0"/>
              <a:t>Shaft options: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3D </a:t>
            </a:r>
            <a:r>
              <a:rPr lang="en-GB" dirty="0" smtClean="0"/>
              <a:t>CAD models </a:t>
            </a:r>
            <a:r>
              <a:rPr lang="en-GB" dirty="0" smtClean="0"/>
              <a:t>available</a:t>
            </a:r>
            <a:br>
              <a:rPr lang="en-GB" dirty="0" smtClean="0"/>
            </a:br>
            <a:r>
              <a:rPr lang="en-GB" dirty="0" smtClean="0"/>
              <a:t>on website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68" y="2888940"/>
            <a:ext cx="2727201" cy="172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Code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648" y="1016731"/>
            <a:ext cx="6228692" cy="53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26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00" cy="68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45"/>
          <a:stretch/>
        </p:blipFill>
        <p:spPr>
          <a:xfrm>
            <a:off x="3671900" y="1701926"/>
            <a:ext cx="5346119" cy="43553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80628"/>
            <a:ext cx="8792776" cy="720000"/>
          </a:xfrm>
        </p:spPr>
        <p:txBody>
          <a:bodyPr/>
          <a:lstStyle/>
          <a:p>
            <a:r>
              <a:rPr kumimoji="1" lang="en-US" altLang="ja-JP" b="0" dirty="0" smtClean="0"/>
              <a:t>Agenda</a:t>
            </a:r>
            <a:endParaRPr kumimoji="1" lang="ja-JP" altLang="en-US" b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351693" y="1196752"/>
            <a:ext cx="8440615" cy="4897662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HPC400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Description</a:t>
            </a:r>
            <a:endParaRPr lang="en-US" altLang="ja-JP" dirty="0" smtClean="0">
              <a:latin typeface="+mn-lt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Market </a:t>
            </a:r>
            <a:r>
              <a:rPr lang="en-US" altLang="ja-JP" dirty="0" smtClean="0">
                <a:latin typeface="+mn-lt"/>
              </a:rPr>
              <a:t>position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Design</a:t>
            </a:r>
            <a:endParaRPr lang="en-US" altLang="ja-JP" dirty="0" smtClean="0">
              <a:latin typeface="+mn-lt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R&amp;D Testing</a:t>
            </a:r>
            <a:endParaRPr lang="en-US" altLang="ja-JP" dirty="0">
              <a:latin typeface="+mn-lt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Performance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Installation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ja-JP" dirty="0" smtClean="0">
                <a:latin typeface="+mn-lt"/>
              </a:rPr>
              <a:t>Model Code</a:t>
            </a:r>
            <a:endParaRPr lang="en-US" altLang="ja-JP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0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1701764"/>
            <a:ext cx="3974375" cy="381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Description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031940" y="1125539"/>
            <a:ext cx="4760368" cy="53638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800" dirty="0" smtClean="0"/>
              <a:t>4 displacement modes</a:t>
            </a:r>
          </a:p>
          <a:p>
            <a:pPr>
              <a:lnSpc>
                <a:spcPct val="150000"/>
              </a:lnSpc>
            </a:pPr>
            <a:r>
              <a:rPr lang="en-GB" sz="1800" dirty="0" smtClean="0"/>
              <a:t>Freewheel option available</a:t>
            </a:r>
          </a:p>
          <a:p>
            <a:pPr>
              <a:lnSpc>
                <a:spcPct val="150000"/>
              </a:lnSpc>
            </a:pPr>
            <a:r>
              <a:rPr lang="en-GB" sz="1800" dirty="0" smtClean="0"/>
              <a:t>Rated torque of 25,000 N m</a:t>
            </a:r>
          </a:p>
          <a:p>
            <a:pPr>
              <a:lnSpc>
                <a:spcPct val="150000"/>
              </a:lnSpc>
            </a:pPr>
            <a:r>
              <a:rPr lang="en-GB" sz="1800" dirty="0" smtClean="0"/>
              <a:t>Maximum continuous power of 430 kW</a:t>
            </a:r>
          </a:p>
          <a:p>
            <a:pPr>
              <a:lnSpc>
                <a:spcPct val="150000"/>
              </a:lnSpc>
            </a:pPr>
            <a:r>
              <a:rPr lang="en-GB" sz="1800" dirty="0" smtClean="0"/>
              <a:t>Dynamic displacement change</a:t>
            </a:r>
          </a:p>
          <a:p>
            <a:pPr>
              <a:lnSpc>
                <a:spcPct val="150000"/>
              </a:lnSpc>
            </a:pPr>
            <a:r>
              <a:rPr lang="en-GB" sz="1800" dirty="0" smtClean="0"/>
              <a:t>Based on HPC motor range with all latest developments included</a:t>
            </a:r>
          </a:p>
          <a:p>
            <a:pPr>
              <a:lnSpc>
                <a:spcPct val="150000"/>
              </a:lnSpc>
            </a:pPr>
            <a:r>
              <a:rPr lang="en-GB" sz="1800" dirty="0" smtClean="0"/>
              <a:t>Higher speed rating at full displacement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869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Market 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Aimed at marine winch market</a:t>
            </a:r>
          </a:p>
          <a:p>
            <a:pPr lvl="1"/>
            <a:r>
              <a:rPr lang="en-GB" dirty="0" smtClean="0"/>
              <a:t>Increased power density</a:t>
            </a:r>
          </a:p>
          <a:p>
            <a:pPr lvl="1"/>
            <a:r>
              <a:rPr lang="en-GB" dirty="0" smtClean="0"/>
              <a:t>Increased flexibility with 4 displacement modes</a:t>
            </a:r>
          </a:p>
          <a:p>
            <a:pPr lvl="1"/>
            <a:r>
              <a:rPr lang="en-GB" dirty="0" smtClean="0"/>
              <a:t>Reduction of system complexity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67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</a:t>
            </a:r>
            <a:endParaRPr lang="en-GB" dirty="0"/>
          </a:p>
        </p:txBody>
      </p:sp>
      <p:pic>
        <p:nvPicPr>
          <p:cNvPr id="4" name="C400 rotating with displacement change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556" y="1125538"/>
            <a:ext cx="7067550" cy="4968875"/>
          </a:xfrm>
        </p:spPr>
      </p:pic>
    </p:spTree>
    <p:extLst>
      <p:ext uri="{BB962C8B-B14F-4D97-AF65-F5344CB8AC3E}">
        <p14:creationId xmlns:p14="http://schemas.microsoft.com/office/powerpoint/2010/main" val="153417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</a:t>
            </a:r>
            <a:endParaRPr lang="en-GB" dirty="0"/>
          </a:p>
        </p:txBody>
      </p:sp>
      <p:pic>
        <p:nvPicPr>
          <p:cNvPr id="4" name="C400 rotating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400" y="1125538"/>
            <a:ext cx="7061200" cy="4968875"/>
          </a:xfrm>
        </p:spPr>
      </p:pic>
    </p:spTree>
    <p:extLst>
      <p:ext uri="{BB962C8B-B14F-4D97-AF65-F5344CB8AC3E}">
        <p14:creationId xmlns:p14="http://schemas.microsoft.com/office/powerpoint/2010/main" val="12912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Design:		</a:t>
            </a:r>
            <a:r>
              <a:rPr lang="en-GB" dirty="0" smtClean="0">
                <a:solidFill>
                  <a:schemeClr val="tx1"/>
                </a:solidFill>
              </a:rPr>
              <a:t>C-Spacer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220"/>
          <a:stretch/>
        </p:blipFill>
        <p:spPr>
          <a:xfrm>
            <a:off x="1079612" y="1016732"/>
            <a:ext cx="3384376" cy="540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1907" y="1717890"/>
            <a:ext cx="3217801" cy="39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7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Design:		</a:t>
            </a:r>
            <a:r>
              <a:rPr lang="en-GB" dirty="0" smtClean="0">
                <a:solidFill>
                  <a:schemeClr val="tx1"/>
                </a:solidFill>
              </a:rPr>
              <a:t>Valve Housing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00" y="2132856"/>
            <a:ext cx="6840252" cy="4328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0232" y="1124744"/>
            <a:ext cx="2345829" cy="23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Design:		</a:t>
            </a:r>
            <a:r>
              <a:rPr lang="en-GB" dirty="0" smtClean="0">
                <a:solidFill>
                  <a:schemeClr val="tx1"/>
                </a:solidFill>
              </a:rPr>
              <a:t>Seal Technology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153886" y="1701764"/>
            <a:ext cx="4638421" cy="4392650"/>
          </a:xfrm>
        </p:spPr>
        <p:txBody>
          <a:bodyPr/>
          <a:lstStyle/>
          <a:p>
            <a:r>
              <a:rPr lang="en-GB" dirty="0" smtClean="0"/>
              <a:t>Shaft rings: new PEEK material with stainless steel spring backing rings</a:t>
            </a:r>
          </a:p>
          <a:p>
            <a:pPr lvl="1"/>
            <a:r>
              <a:rPr lang="en-GB" dirty="0" smtClean="0"/>
              <a:t>Improved PV rating</a:t>
            </a:r>
          </a:p>
          <a:p>
            <a:pPr lvl="1"/>
            <a:r>
              <a:rPr lang="en-GB" dirty="0" smtClean="0"/>
              <a:t>Improved leak rate</a:t>
            </a:r>
          </a:p>
          <a:p>
            <a:endParaRPr lang="en-GB" dirty="0"/>
          </a:p>
          <a:p>
            <a:r>
              <a:rPr lang="en-GB" dirty="0" smtClean="0"/>
              <a:t>Displacement piston seals: new step-section rings</a:t>
            </a:r>
          </a:p>
          <a:p>
            <a:pPr lvl="1"/>
            <a:r>
              <a:rPr lang="en-GB" dirty="0" smtClean="0"/>
              <a:t>Improved leak rate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1701764"/>
            <a:ext cx="3974375" cy="38164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7604" y="2960948"/>
            <a:ext cx="792088" cy="79208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302792" y="3032000"/>
            <a:ext cx="324992" cy="32499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kumimoji="1" lang="en-GB" sz="1600" b="0" smtClean="0">
              <a:solidFill>
                <a:schemeClr val="tx2"/>
              </a:solidFill>
            </a:endParaRPr>
          </a:p>
        </p:txBody>
      </p:sp>
      <p:cxnSp>
        <p:nvCxnSpPr>
          <p:cNvPr id="8" name="Straight Connector 7"/>
          <p:cNvCxnSpPr>
            <a:endCxn id="6" idx="5"/>
          </p:cNvCxnSpPr>
          <p:nvPr/>
        </p:nvCxnSpPr>
        <p:spPr>
          <a:xfrm flipH="1" flipV="1">
            <a:off x="2580190" y="3309398"/>
            <a:ext cx="1847794" cy="55165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5" idx="7"/>
          </p:cNvCxnSpPr>
          <p:nvPr/>
        </p:nvCxnSpPr>
        <p:spPr>
          <a:xfrm flipH="1">
            <a:off x="1683693" y="2206765"/>
            <a:ext cx="2712696" cy="87018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047468"/>
      </p:ext>
    </p:extLst>
  </p:cSld>
  <p:clrMapOvr>
    <a:masterClrMapping/>
  </p:clrMapOvr>
</p:sld>
</file>

<file path=ppt/theme/theme1.xml><?xml version="1.0" encoding="utf-8"?>
<a:theme xmlns:a="http://schemas.openxmlformats.org/drawingml/2006/main" name="KHI_C">
  <a:themeElements>
    <a:clrScheme name="KHI_C">
      <a:dk1>
        <a:srgbClr val="000000"/>
      </a:dk1>
      <a:lt1>
        <a:srgbClr val="FFFFFF"/>
      </a:lt1>
      <a:dk2>
        <a:srgbClr val="4C4948"/>
      </a:dk2>
      <a:lt2>
        <a:srgbClr val="E60012"/>
      </a:lt2>
      <a:accent1>
        <a:srgbClr val="AAA282"/>
      </a:accent1>
      <a:accent2>
        <a:srgbClr val="5CB5AA"/>
      </a:accent2>
      <a:accent3>
        <a:srgbClr val="215787"/>
      </a:accent3>
      <a:accent4>
        <a:srgbClr val="45B035"/>
      </a:accent4>
      <a:accent5>
        <a:srgbClr val="72A1C7"/>
      </a:accent5>
      <a:accent6>
        <a:srgbClr val="EFEFEF"/>
      </a:accent6>
      <a:hlink>
        <a:srgbClr val="C13932"/>
      </a:hlink>
      <a:folHlink>
        <a:srgbClr val="9C7399"/>
      </a:folHlink>
    </a:clrScheme>
    <a:fontScheme name="KHI_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spcAft>
            <a:spcPts val="600"/>
          </a:spcAft>
          <a:defRPr kumimoji="1" sz="1600" b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kumimoji="1" sz="1600" b="0" dirty="0" err="1" smtClean="0">
            <a:solidFill>
              <a:schemeClr val="tx2"/>
            </a:solidFill>
            <a:latin typeface="+mn-lt"/>
            <a:ea typeface="+mn-e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11976</TotalTime>
  <Words>251</Words>
  <Application>Microsoft Office PowerPoint</Application>
  <PresentationFormat>On-screen Show (4:3)</PresentationFormat>
  <Paragraphs>88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HGP創英角ｺﾞｼｯｸUB</vt:lpstr>
      <vt:lpstr>Verdana</vt:lpstr>
      <vt:lpstr>Wingdings</vt:lpstr>
      <vt:lpstr>KHI_C</vt:lpstr>
      <vt:lpstr>HPC400 Motor</vt:lpstr>
      <vt:lpstr>Agenda</vt:lpstr>
      <vt:lpstr>Description</vt:lpstr>
      <vt:lpstr>Market Position</vt:lpstr>
      <vt:lpstr>Design</vt:lpstr>
      <vt:lpstr>Design</vt:lpstr>
      <vt:lpstr>Design:  C-Spacer</vt:lpstr>
      <vt:lpstr>Design:  Valve Housing</vt:lpstr>
      <vt:lpstr>Design:  Seal Technology</vt:lpstr>
      <vt:lpstr>Design:  Shaft</vt:lpstr>
      <vt:lpstr>Design:  Motorcase</vt:lpstr>
      <vt:lpstr>R&amp;D Testing</vt:lpstr>
      <vt:lpstr>Performance</vt:lpstr>
      <vt:lpstr>Installation</vt:lpstr>
      <vt:lpstr>Installation</vt:lpstr>
      <vt:lpstr>Model Code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Landor Associates</dc:creator>
  <cp:lastModifiedBy>Stephen Clarke</cp:lastModifiedBy>
  <cp:revision>319</cp:revision>
  <cp:lastPrinted>2013-05-14T09:54:16Z</cp:lastPrinted>
  <dcterms:created xsi:type="dcterms:W3CDTF">2010-04-05T07:36:26Z</dcterms:created>
  <dcterms:modified xsi:type="dcterms:W3CDTF">2016-08-16T14:34:18Z</dcterms:modified>
</cp:coreProperties>
</file>